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64" r:id="rId1"/>
  </p:sldMasterIdLst>
  <p:notesMasterIdLst>
    <p:notesMasterId r:id="rId26"/>
  </p:notesMasterIdLst>
  <p:handoutMasterIdLst>
    <p:handoutMasterId r:id="rId27"/>
  </p:handoutMasterIdLst>
  <p:sldIdLst>
    <p:sldId id="413" r:id="rId2"/>
    <p:sldId id="404" r:id="rId3"/>
    <p:sldId id="320" r:id="rId4"/>
    <p:sldId id="357" r:id="rId5"/>
    <p:sldId id="359" r:id="rId6"/>
    <p:sldId id="402" r:id="rId7"/>
    <p:sldId id="378" r:id="rId8"/>
    <p:sldId id="362" r:id="rId9"/>
    <p:sldId id="329" r:id="rId10"/>
    <p:sldId id="406" r:id="rId11"/>
    <p:sldId id="408" r:id="rId12"/>
    <p:sldId id="399" r:id="rId13"/>
    <p:sldId id="401" r:id="rId14"/>
    <p:sldId id="411" r:id="rId15"/>
    <p:sldId id="382" r:id="rId16"/>
    <p:sldId id="394" r:id="rId17"/>
    <p:sldId id="396" r:id="rId18"/>
    <p:sldId id="395" r:id="rId19"/>
    <p:sldId id="384" r:id="rId20"/>
    <p:sldId id="397" r:id="rId21"/>
    <p:sldId id="409" r:id="rId22"/>
    <p:sldId id="367" r:id="rId23"/>
    <p:sldId id="412" r:id="rId24"/>
    <p:sldId id="388" r:id="rId2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A3"/>
    <a:srgbClr val="09B2B5"/>
    <a:srgbClr val="F94E01"/>
    <a:srgbClr val="FE8022"/>
    <a:srgbClr val="485098"/>
    <a:srgbClr val="D5EBE1"/>
    <a:srgbClr val="FE8B34"/>
    <a:srgbClr val="E8F7FE"/>
    <a:srgbClr val="137173"/>
    <a:srgbClr val="FDC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3868" autoAdjust="0"/>
  </p:normalViewPr>
  <p:slideViewPr>
    <p:cSldViewPr snapToGrid="0">
      <p:cViewPr>
        <p:scale>
          <a:sx n="66" d="100"/>
          <a:sy n="66" d="100"/>
        </p:scale>
        <p:origin x="2142" y="492"/>
      </p:cViewPr>
      <p:guideLst/>
    </p:cSldViewPr>
  </p:slideViewPr>
  <p:notesTextViewPr>
    <p:cViewPr>
      <p:scale>
        <a:sx n="3" d="2"/>
        <a:sy n="3" d="2"/>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zz504324\Desktop\&#25499;&#37329;&#22793;&#26356;&#12464;&#12521;&#125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zz504324\Desktop\&#25499;&#37329;&#22793;&#26356;&#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Sheet2!$B$6</c:f>
              <c:strCache>
                <c:ptCount val="1"/>
                <c:pt idx="0">
                  <c:v>男性</c:v>
                </c:pt>
              </c:strCache>
            </c:strRef>
          </c:tx>
          <c:spPr>
            <a:solidFill>
              <a:schemeClr val="accent1"/>
            </a:solidFill>
            <a:ln>
              <a:noFill/>
            </a:ln>
            <a:effectLst/>
          </c:spPr>
          <c:invertIfNegative val="0"/>
          <c:cat>
            <c:strRef>
              <c:f>Sheet2!$C$5:$H$5</c:f>
              <c:strCache>
                <c:ptCount val="6"/>
                <c:pt idx="0">
                  <c:v>～35　</c:v>
                </c:pt>
                <c:pt idx="1">
                  <c:v>～40　</c:v>
                </c:pt>
                <c:pt idx="2">
                  <c:v>～45　</c:v>
                </c:pt>
                <c:pt idx="3">
                  <c:v>～50　</c:v>
                </c:pt>
                <c:pt idx="4">
                  <c:v>～55　</c:v>
                </c:pt>
                <c:pt idx="5">
                  <c:v>～60　</c:v>
                </c:pt>
              </c:strCache>
            </c:strRef>
          </c:cat>
          <c:val>
            <c:numRef>
              <c:f>Sheet2!$C$6:$H$6</c:f>
              <c:numCache>
                <c:formatCode>General</c:formatCode>
                <c:ptCount val="6"/>
                <c:pt idx="0">
                  <c:v>780</c:v>
                </c:pt>
                <c:pt idx="1">
                  <c:v>900</c:v>
                </c:pt>
                <c:pt idx="2">
                  <c:v>1020</c:v>
                </c:pt>
                <c:pt idx="3">
                  <c:v>1320</c:v>
                </c:pt>
                <c:pt idx="4">
                  <c:v>1740</c:v>
                </c:pt>
                <c:pt idx="5">
                  <c:v>2400</c:v>
                </c:pt>
              </c:numCache>
            </c:numRef>
          </c:val>
          <c:extLst>
            <c:ext xmlns:c16="http://schemas.microsoft.com/office/drawing/2014/chart" uri="{C3380CC4-5D6E-409C-BE32-E72D297353CC}">
              <c16:uniqueId val="{00000000-3E45-421C-8708-F2653B266A2C}"/>
            </c:ext>
          </c:extLst>
        </c:ser>
        <c:ser>
          <c:idx val="1"/>
          <c:order val="1"/>
          <c:tx>
            <c:strRef>
              <c:f>Sheet2!$B$7</c:f>
              <c:strCache>
                <c:ptCount val="1"/>
                <c:pt idx="0">
                  <c:v>女性</c:v>
                </c:pt>
              </c:strCache>
            </c:strRef>
          </c:tx>
          <c:spPr>
            <a:solidFill>
              <a:srgbClr val="FF99CC"/>
            </a:solidFill>
            <a:ln>
              <a:noFill/>
            </a:ln>
            <a:effectLst/>
          </c:spPr>
          <c:invertIfNegative val="0"/>
          <c:cat>
            <c:strRef>
              <c:f>Sheet2!$C$5:$H$5</c:f>
              <c:strCache>
                <c:ptCount val="6"/>
                <c:pt idx="0">
                  <c:v>～35　</c:v>
                </c:pt>
                <c:pt idx="1">
                  <c:v>～40　</c:v>
                </c:pt>
                <c:pt idx="2">
                  <c:v>～45　</c:v>
                </c:pt>
                <c:pt idx="3">
                  <c:v>～50　</c:v>
                </c:pt>
                <c:pt idx="4">
                  <c:v>～55　</c:v>
                </c:pt>
                <c:pt idx="5">
                  <c:v>～60　</c:v>
                </c:pt>
              </c:strCache>
            </c:strRef>
          </c:cat>
          <c:val>
            <c:numRef>
              <c:f>Sheet2!$C$7:$H$7</c:f>
              <c:numCache>
                <c:formatCode>General</c:formatCode>
                <c:ptCount val="6"/>
                <c:pt idx="0">
                  <c:v>660</c:v>
                </c:pt>
                <c:pt idx="1">
                  <c:v>780</c:v>
                </c:pt>
                <c:pt idx="2">
                  <c:v>900</c:v>
                </c:pt>
                <c:pt idx="3">
                  <c:v>1080</c:v>
                </c:pt>
                <c:pt idx="4">
                  <c:v>1380</c:v>
                </c:pt>
                <c:pt idx="5">
                  <c:v>1620</c:v>
                </c:pt>
              </c:numCache>
            </c:numRef>
          </c:val>
          <c:extLst>
            <c:ext xmlns:c16="http://schemas.microsoft.com/office/drawing/2014/chart" uri="{C3380CC4-5D6E-409C-BE32-E72D297353CC}">
              <c16:uniqueId val="{00000001-3E45-421C-8708-F2653B266A2C}"/>
            </c:ext>
          </c:extLst>
        </c:ser>
        <c:dLbls>
          <c:showLegendKey val="0"/>
          <c:showVal val="0"/>
          <c:showCatName val="0"/>
          <c:showSerName val="0"/>
          <c:showPercent val="0"/>
          <c:showBubbleSize val="0"/>
        </c:dLbls>
        <c:gapWidth val="219"/>
        <c:overlap val="-27"/>
        <c:axId val="674252304"/>
        <c:axId val="674249024"/>
      </c:barChart>
      <c:catAx>
        <c:axId val="67425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674249024"/>
        <c:crosses val="autoZero"/>
        <c:auto val="1"/>
        <c:lblAlgn val="ctr"/>
        <c:lblOffset val="100"/>
        <c:noMultiLvlLbl val="0"/>
      </c:catAx>
      <c:valAx>
        <c:axId val="674249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425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ysClr val="window" lastClr="FFFFFF"/>
    </a:solidFill>
    <a:ln>
      <a:solidFill>
        <a:srgbClr val="EBEBEB">
          <a:lumMod val="50000"/>
        </a:srgbClr>
      </a:solid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Sheet2!$K$6</c:f>
              <c:strCache>
                <c:ptCount val="1"/>
                <c:pt idx="0">
                  <c:v>男性</c:v>
                </c:pt>
              </c:strCache>
            </c:strRef>
          </c:tx>
          <c:spPr>
            <a:solidFill>
              <a:schemeClr val="accent1"/>
            </a:solidFill>
            <a:ln>
              <a:noFill/>
            </a:ln>
            <a:effectLst/>
          </c:spPr>
          <c:invertIfNegative val="0"/>
          <c:cat>
            <c:strRef>
              <c:f>Sheet2!$L$5:$Q$5</c:f>
              <c:strCache>
                <c:ptCount val="6"/>
                <c:pt idx="0">
                  <c:v>～35　</c:v>
                </c:pt>
                <c:pt idx="1">
                  <c:v>～40　</c:v>
                </c:pt>
                <c:pt idx="2">
                  <c:v>～45　</c:v>
                </c:pt>
                <c:pt idx="3">
                  <c:v>～50　</c:v>
                </c:pt>
                <c:pt idx="4">
                  <c:v>～55　</c:v>
                </c:pt>
                <c:pt idx="5">
                  <c:v>～60　</c:v>
                </c:pt>
              </c:strCache>
            </c:strRef>
          </c:cat>
          <c:val>
            <c:numRef>
              <c:f>Sheet2!$L$6:$Q$6</c:f>
              <c:numCache>
                <c:formatCode>General</c:formatCode>
                <c:ptCount val="6"/>
                <c:pt idx="0">
                  <c:v>938</c:v>
                </c:pt>
                <c:pt idx="1">
                  <c:v>1032</c:v>
                </c:pt>
                <c:pt idx="2">
                  <c:v>1282</c:v>
                </c:pt>
                <c:pt idx="3">
                  <c:v>1568</c:v>
                </c:pt>
                <c:pt idx="4">
                  <c:v>1996</c:v>
                </c:pt>
                <c:pt idx="5">
                  <c:v>2622</c:v>
                </c:pt>
              </c:numCache>
            </c:numRef>
          </c:val>
          <c:extLst>
            <c:ext xmlns:c16="http://schemas.microsoft.com/office/drawing/2014/chart" uri="{C3380CC4-5D6E-409C-BE32-E72D297353CC}">
              <c16:uniqueId val="{00000000-26E9-43B3-BC6B-FE0B3627E18A}"/>
            </c:ext>
          </c:extLst>
        </c:ser>
        <c:ser>
          <c:idx val="1"/>
          <c:order val="1"/>
          <c:tx>
            <c:strRef>
              <c:f>Sheet2!$K$7</c:f>
              <c:strCache>
                <c:ptCount val="1"/>
                <c:pt idx="0">
                  <c:v>女性</c:v>
                </c:pt>
              </c:strCache>
            </c:strRef>
          </c:tx>
          <c:spPr>
            <a:solidFill>
              <a:srgbClr val="FF99CC"/>
            </a:solidFill>
            <a:ln>
              <a:noFill/>
            </a:ln>
            <a:effectLst/>
          </c:spPr>
          <c:invertIfNegative val="0"/>
          <c:cat>
            <c:strRef>
              <c:f>Sheet2!$L$5:$Q$5</c:f>
              <c:strCache>
                <c:ptCount val="6"/>
                <c:pt idx="0">
                  <c:v>～35　</c:v>
                </c:pt>
                <c:pt idx="1">
                  <c:v>～40　</c:v>
                </c:pt>
                <c:pt idx="2">
                  <c:v>～45　</c:v>
                </c:pt>
                <c:pt idx="3">
                  <c:v>～50　</c:v>
                </c:pt>
                <c:pt idx="4">
                  <c:v>～55　</c:v>
                </c:pt>
                <c:pt idx="5">
                  <c:v>～60　</c:v>
                </c:pt>
              </c:strCache>
            </c:strRef>
          </c:cat>
          <c:val>
            <c:numRef>
              <c:f>Sheet2!$L$7:$Q$7</c:f>
              <c:numCache>
                <c:formatCode>General</c:formatCode>
                <c:ptCount val="6"/>
                <c:pt idx="0">
                  <c:v>1154</c:v>
                </c:pt>
                <c:pt idx="1">
                  <c:v>1408</c:v>
                </c:pt>
                <c:pt idx="2">
                  <c:v>1524</c:v>
                </c:pt>
                <c:pt idx="3">
                  <c:v>1612</c:v>
                </c:pt>
                <c:pt idx="4">
                  <c:v>1756</c:v>
                </c:pt>
                <c:pt idx="5">
                  <c:v>2048</c:v>
                </c:pt>
              </c:numCache>
            </c:numRef>
          </c:val>
          <c:extLst>
            <c:ext xmlns:c16="http://schemas.microsoft.com/office/drawing/2014/chart" uri="{C3380CC4-5D6E-409C-BE32-E72D297353CC}">
              <c16:uniqueId val="{00000001-26E9-43B3-BC6B-FE0B3627E18A}"/>
            </c:ext>
          </c:extLst>
        </c:ser>
        <c:dLbls>
          <c:showLegendKey val="0"/>
          <c:showVal val="0"/>
          <c:showCatName val="0"/>
          <c:showSerName val="0"/>
          <c:showPercent val="0"/>
          <c:showBubbleSize val="0"/>
        </c:dLbls>
        <c:gapWidth val="219"/>
        <c:overlap val="-27"/>
        <c:axId val="992847768"/>
        <c:axId val="992848096"/>
      </c:barChart>
      <c:catAx>
        <c:axId val="99284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992848096"/>
        <c:crosses val="autoZero"/>
        <c:auto val="1"/>
        <c:lblAlgn val="ctr"/>
        <c:lblOffset val="100"/>
        <c:noMultiLvlLbl val="0"/>
      </c:catAx>
      <c:valAx>
        <c:axId val="9928480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92847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ysClr val="window" lastClr="FFFFFF"/>
    </a:solidFill>
    <a:ln>
      <a:solidFill>
        <a:srgbClr val="EBEBEB">
          <a:lumMod val="50000"/>
        </a:srgbClr>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9041" cy="513789"/>
          </a:xfrm>
          <a:prstGeom prst="rect">
            <a:avLst/>
          </a:prstGeom>
        </p:spPr>
        <p:txBody>
          <a:bodyPr vert="horz" lIns="95492" tIns="47746" rIns="95492" bIns="4774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48" y="0"/>
            <a:ext cx="3079040" cy="513789"/>
          </a:xfrm>
          <a:prstGeom prst="rect">
            <a:avLst/>
          </a:prstGeom>
        </p:spPr>
        <p:txBody>
          <a:bodyPr vert="horz" lIns="95492" tIns="47746" rIns="95492" bIns="47746" rtlCol="0"/>
          <a:lstStyle>
            <a:lvl1pPr algn="r">
              <a:defRPr sz="1200"/>
            </a:lvl1pPr>
          </a:lstStyle>
          <a:p>
            <a:fld id="{202B8AA5-63C0-43BF-BA0B-20236C698A87}" type="datetimeFigureOut">
              <a:rPr kumimoji="1" lang="ja-JP" altLang="en-US" smtClean="0"/>
              <a:t>2022/3/7</a:t>
            </a:fld>
            <a:endParaRPr kumimoji="1" lang="ja-JP" altLang="en-US"/>
          </a:p>
        </p:txBody>
      </p:sp>
      <p:sp>
        <p:nvSpPr>
          <p:cNvPr id="4" name="フッター プレースホルダー 3"/>
          <p:cNvSpPr>
            <a:spLocks noGrp="1"/>
          </p:cNvSpPr>
          <p:nvPr>
            <p:ph type="ftr" sz="quarter" idx="2"/>
          </p:nvPr>
        </p:nvSpPr>
        <p:spPr>
          <a:xfrm>
            <a:off x="2" y="9720824"/>
            <a:ext cx="3079041" cy="513789"/>
          </a:xfrm>
          <a:prstGeom prst="rect">
            <a:avLst/>
          </a:prstGeom>
        </p:spPr>
        <p:txBody>
          <a:bodyPr vert="horz" lIns="95492" tIns="47746" rIns="95492" bIns="4774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48" y="9720824"/>
            <a:ext cx="3079040" cy="513789"/>
          </a:xfrm>
          <a:prstGeom prst="rect">
            <a:avLst/>
          </a:prstGeom>
        </p:spPr>
        <p:txBody>
          <a:bodyPr vert="horz" lIns="95492" tIns="47746" rIns="95492" bIns="47746"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92" tIns="47746" rIns="95492" bIns="4774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92" tIns="47746" rIns="95492" bIns="47746" rtlCol="0"/>
          <a:lstStyle>
            <a:lvl1pPr algn="r">
              <a:defRPr sz="1200"/>
            </a:lvl1pPr>
          </a:lstStyle>
          <a:p>
            <a:fld id="{B06EDDA4-71D8-4A52-AD5C-2B93CF6713C9}"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2" tIns="47746" rIns="95492" bIns="47746" rtlCol="0" anchor="ctr"/>
          <a:lstStyle/>
          <a:p>
            <a:endParaRPr lang="ja-JP" altLang="en-US"/>
          </a:p>
        </p:txBody>
      </p:sp>
      <p:sp>
        <p:nvSpPr>
          <p:cNvPr id="5" name="ノート プレースホルダー 4"/>
          <p:cNvSpPr>
            <a:spLocks noGrp="1"/>
          </p:cNvSpPr>
          <p:nvPr>
            <p:ph type="body" sz="quarter" idx="3"/>
          </p:nvPr>
        </p:nvSpPr>
        <p:spPr>
          <a:xfrm>
            <a:off x="710408" y="4925408"/>
            <a:ext cx="5683250" cy="4029880"/>
          </a:xfrm>
          <a:prstGeom prst="rect">
            <a:avLst/>
          </a:prstGeom>
        </p:spPr>
        <p:txBody>
          <a:bodyPr vert="horz" lIns="95492" tIns="47746" rIns="95492" bIns="4774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8428" cy="513507"/>
          </a:xfrm>
          <a:prstGeom prst="rect">
            <a:avLst/>
          </a:prstGeom>
        </p:spPr>
        <p:txBody>
          <a:bodyPr vert="horz" lIns="95492" tIns="47746" rIns="95492" bIns="4774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5492" tIns="47746" rIns="95492" bIns="47746"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78818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団体生命共済の強みの２つ目は、お得な掛金です。</a:t>
            </a:r>
            <a:endParaRPr kumimoji="1" lang="en-US" altLang="ja-JP" dirty="0" smtClean="0"/>
          </a:p>
          <a:p>
            <a:endParaRPr kumimoji="1" lang="en-US" altLang="ja-JP" dirty="0" smtClean="0"/>
          </a:p>
          <a:p>
            <a:r>
              <a:rPr kumimoji="1" lang="ja-JP" altLang="en-US" dirty="0" smtClean="0"/>
              <a:t>保障といえばまずは</a:t>
            </a:r>
            <a:r>
              <a:rPr kumimoji="1" lang="ja-JP" altLang="en-US" u="sng" dirty="0" smtClean="0"/>
              <a:t>民間保険</a:t>
            </a:r>
            <a:r>
              <a:rPr kumimoji="1" lang="ja-JP" altLang="en-US" dirty="0" smtClean="0"/>
              <a:t>を思い浮かべるのではないでしょうか？</a:t>
            </a:r>
            <a:endParaRPr kumimoji="1" lang="en-US" altLang="ja-JP" dirty="0" smtClean="0"/>
          </a:p>
          <a:p>
            <a:r>
              <a:rPr lang="ja-JP" altLang="en-US" u="sng" dirty="0" smtClean="0"/>
              <a:t>民間保険</a:t>
            </a:r>
            <a:r>
              <a:rPr lang="ja-JP" altLang="en-US" dirty="0" smtClean="0"/>
              <a:t>も共済も、保障を備えるという点では同じですが、</a:t>
            </a:r>
            <a:endParaRPr lang="en-US" altLang="ja-JP" dirty="0" smtClean="0"/>
          </a:p>
          <a:p>
            <a:r>
              <a:rPr lang="ja-JP" altLang="en-US" u="sng" dirty="0" smtClean="0"/>
              <a:t>民間保険</a:t>
            </a:r>
            <a:r>
              <a:rPr lang="ja-JP" altLang="en-US" dirty="0" smtClean="0"/>
              <a:t>は株式会社などが運営しており、不特定多数の方が加入しています。株式会社が運営しているため、皆さんの保険料の中には当然、会社の利益というものが含まれています。</a:t>
            </a:r>
            <a:endParaRPr lang="en-US" altLang="ja-JP" dirty="0" smtClean="0"/>
          </a:p>
          <a:p>
            <a:endParaRPr kumimoji="1" lang="en-US" altLang="ja-JP" dirty="0" smtClean="0"/>
          </a:p>
          <a:p>
            <a:r>
              <a:rPr lang="ja-JP" altLang="en-US" dirty="0" smtClean="0"/>
              <a:t>■一方で、</a:t>
            </a:r>
            <a:r>
              <a:rPr lang="ja-JP" altLang="en-US" u="sng" dirty="0" smtClean="0"/>
              <a:t>共済は、組合員自身が運営者でもあり、制度を利用する加入者です。</a:t>
            </a:r>
            <a:endParaRPr lang="en-US" altLang="ja-JP" u="sng" dirty="0" smtClean="0"/>
          </a:p>
          <a:p>
            <a:r>
              <a:rPr lang="ja-JP" altLang="en-US" u="sng" dirty="0" smtClean="0"/>
              <a:t>■非営利で事業を行っているため、決算で剰余が出た場合は、「割戻金」として戻ってくる仕組みもあります。</a:t>
            </a:r>
            <a:endParaRPr lang="en-US" altLang="ja-JP" u="sng" dirty="0" smtClean="0"/>
          </a:p>
          <a:p>
            <a:r>
              <a:rPr lang="ja-JP" altLang="en-US" dirty="0" smtClean="0"/>
              <a:t>■</a:t>
            </a:r>
            <a:r>
              <a:rPr lang="ja-JP" altLang="en-US" dirty="0" err="1" smtClean="0"/>
              <a:t>じちろう</a:t>
            </a:r>
            <a:r>
              <a:rPr lang="ja-JP" altLang="en-US" dirty="0" smtClean="0"/>
              <a:t>共済の場合は、不特定多数の方が加入できるわけではなく、一般的に病気になる可能性や事故率が低い自治労組合員だけが共済を利用できるので、リスクが小さくなります。</a:t>
            </a:r>
            <a:endParaRPr lang="en-US" altLang="ja-JP" dirty="0" smtClean="0"/>
          </a:p>
          <a:p>
            <a:r>
              <a:rPr lang="ja-JP" altLang="en-US" dirty="0" smtClean="0"/>
              <a:t>■また、加入するときも、万一の時に共済金を請求するときも、</a:t>
            </a:r>
            <a:r>
              <a:rPr lang="ja-JP" altLang="en-US" u="sng" dirty="0" smtClean="0"/>
              <a:t>窓口は職場の組合ですので、コストが抑えられます。</a:t>
            </a:r>
            <a:endParaRPr lang="en-US" altLang="ja-JP" u="sng" dirty="0" smtClean="0"/>
          </a:p>
          <a:p>
            <a:r>
              <a:rPr lang="ja-JP" altLang="en-US" dirty="0" smtClean="0"/>
              <a:t>このように、</a:t>
            </a:r>
            <a:r>
              <a:rPr lang="ja-JP" altLang="en-US" dirty="0" err="1" smtClean="0"/>
              <a:t>じちろう</a:t>
            </a:r>
            <a:r>
              <a:rPr lang="ja-JP" altLang="en-US" dirty="0" smtClean="0"/>
              <a:t>共済の仕組みは、お得な掛金に結びついているのです。</a:t>
            </a:r>
            <a:endParaRPr lang="en-US" altLang="ja-JP" dirty="0" smtClean="0"/>
          </a:p>
          <a:p>
            <a:r>
              <a:rPr lang="ja-JP" altLang="en-US" u="sng" dirty="0" smtClean="0"/>
              <a:t>■さらに、団体生命共済には約</a:t>
            </a:r>
            <a:r>
              <a:rPr lang="en-US" altLang="ja-JP" u="sng" dirty="0" smtClean="0"/>
              <a:t>50</a:t>
            </a:r>
            <a:r>
              <a:rPr lang="ja-JP" altLang="en-US" u="sng" dirty="0" smtClean="0"/>
              <a:t>万人が加入しており、スケールメリットも相まって、お得な掛金を実現しています。</a:t>
            </a:r>
            <a:endParaRPr lang="en-US" altLang="ja-JP" u="sng" dirty="0" smtClean="0"/>
          </a:p>
          <a:p>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376942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皆さんお気づきでしょうか？</a:t>
            </a:r>
            <a:endParaRPr kumimoji="1" lang="en-US" altLang="ja-JP" dirty="0" smtClean="0"/>
          </a:p>
          <a:p>
            <a:r>
              <a:rPr kumimoji="1" lang="ja-JP" altLang="en-US" dirty="0" smtClean="0"/>
              <a:t>■団体生命共済を利用する人が増えれば、</a:t>
            </a:r>
            <a:endParaRPr kumimoji="1" lang="en-US" altLang="ja-JP" dirty="0" smtClean="0"/>
          </a:p>
          <a:p>
            <a:r>
              <a:rPr kumimoji="1" lang="ja-JP" altLang="en-US" dirty="0" smtClean="0"/>
              <a:t>■都道府県や組合の加入率が８割を超えると、</a:t>
            </a:r>
            <a:r>
              <a:rPr lang="ja-JP" altLang="en-US" u="sng" dirty="0" smtClean="0">
                <a:latin typeface="メイリオ" panose="020B0604030504040204" pitchFamily="50" charset="-128"/>
                <a:ea typeface="メイリオ" panose="020B0604030504040204" pitchFamily="50" charset="-128"/>
              </a:rPr>
              <a:t>健康状態に問題がある人であっても、</a:t>
            </a:r>
            <a:r>
              <a:rPr kumimoji="1" lang="ja-JP" altLang="en-US" dirty="0" smtClean="0"/>
              <a:t>みんなが保障を備えることができますし、</a:t>
            </a:r>
            <a:endParaRPr kumimoji="1" lang="en-US" altLang="ja-JP" dirty="0" smtClean="0"/>
          </a:p>
          <a:p>
            <a:r>
              <a:rPr kumimoji="1" lang="ja-JP" altLang="en-US" dirty="0" smtClean="0"/>
              <a:t>■②さらに安い掛金で共済を利用できるようになる可能性があるのです。</a:t>
            </a:r>
            <a:endParaRPr kumimoji="1" lang="en-US" altLang="ja-JP" dirty="0" smtClean="0"/>
          </a:p>
          <a:p>
            <a:r>
              <a:rPr kumimoji="1" lang="ja-JP" altLang="en-US" dirty="0" smtClean="0"/>
              <a:t>そうすれば、</a:t>
            </a:r>
            <a:endParaRPr kumimoji="1" lang="en-US" altLang="ja-JP" dirty="0" smtClean="0"/>
          </a:p>
          <a:p>
            <a:r>
              <a:rPr kumimoji="1" lang="ja-JP" altLang="en-US" dirty="0" smtClean="0"/>
              <a:t>■みんなの生活が豊かになりますよね。</a:t>
            </a:r>
            <a:endParaRPr kumimoji="1" lang="en-US" altLang="ja-JP" dirty="0" smtClean="0"/>
          </a:p>
          <a:p>
            <a:endParaRPr kumimoji="1" lang="en-US" altLang="ja-JP" dirty="0" smtClean="0"/>
          </a:p>
          <a:p>
            <a:r>
              <a:rPr kumimoji="1" lang="ja-JP" altLang="en-US" dirty="0" smtClean="0"/>
              <a:t>労働運動と同じで、数は力になるのです。</a:t>
            </a:r>
            <a:endParaRPr kumimoji="1" lang="en-US" altLang="ja-JP" dirty="0" smtClean="0"/>
          </a:p>
          <a:p>
            <a:r>
              <a:rPr kumimoji="1" lang="ja-JP" altLang="en-US" dirty="0" smtClean="0"/>
              <a:t>だから、自治労ではみんなで共済を利用しようよ！と、共済運動に取り組んでいるのです。</a:t>
            </a:r>
            <a:endParaRPr kumimoji="1" lang="en-US" altLang="ja-JP" dirty="0" smtClean="0"/>
          </a:p>
        </p:txBody>
      </p:sp>
    </p:spTree>
    <p:extLst>
      <p:ext uri="{BB962C8B-B14F-4D97-AF65-F5344CB8AC3E}">
        <p14:creationId xmlns:p14="http://schemas.microsoft.com/office/powerpoint/2010/main" val="400906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そんな自治労が取り組む団体生命共済は、制度改定が行われます。</a:t>
            </a:r>
            <a:endParaRPr kumimoji="1" lang="en-US" altLang="ja-JP" dirty="0" smtClean="0"/>
          </a:p>
          <a:p>
            <a:r>
              <a:rPr kumimoji="1" lang="ja-JP" altLang="en-US" dirty="0" smtClean="0"/>
              <a:t>制度改定により、掛金体系が変わります。これまでは男女一律の掛金でしたが</a:t>
            </a:r>
            <a:r>
              <a:rPr kumimoji="1" lang="ja-JP" altLang="en-US" u="sng" dirty="0" smtClean="0"/>
              <a:t>、これからは男女別の掛金で、年齢区分も細かくなります。</a:t>
            </a:r>
            <a:endParaRPr kumimoji="1" lang="ja-JP" altLang="en-US" u="sng" dirty="0"/>
          </a:p>
        </p:txBody>
      </p:sp>
    </p:spTree>
    <p:extLst>
      <p:ext uri="{BB962C8B-B14F-4D97-AF65-F5344CB8AC3E}">
        <p14:creationId xmlns:p14="http://schemas.microsoft.com/office/powerpoint/2010/main" val="124662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u="sng" dirty="0" smtClean="0"/>
              <a:t>制度改定後の掛金は、スケールメリットをいかすことで、全体で平均約</a:t>
            </a:r>
            <a:r>
              <a:rPr kumimoji="1" lang="en-US" altLang="ja-JP" u="sng" dirty="0" smtClean="0"/>
              <a:t>12</a:t>
            </a:r>
            <a:r>
              <a:rPr kumimoji="1" lang="ja-JP" altLang="en-US" u="sng" dirty="0" smtClean="0"/>
              <a:t>％の掛金引き下げが実現されました。</a:t>
            </a:r>
            <a:endParaRPr kumimoji="1" lang="en-US" altLang="ja-JP" u="sng" dirty="0" smtClean="0"/>
          </a:p>
          <a:p>
            <a:r>
              <a:rPr kumimoji="1" lang="ja-JP" altLang="en-US" u="sng" dirty="0" smtClean="0"/>
              <a:t>■さらに、年齢ごとの健康リスクに応じて掛金に傾斜がつけられたので、若い皆さんの掛金はこれまでよりかなり引き下がります。</a:t>
            </a:r>
            <a:endParaRPr kumimoji="1" lang="en-US" altLang="ja-JP" u="sng" dirty="0" smtClean="0"/>
          </a:p>
          <a:p>
            <a:r>
              <a:rPr kumimoji="1" lang="ja-JP" altLang="en-US" u="sng" dirty="0" smtClean="0"/>
              <a:t>多くの組合員が掛金体系の変更の恩恵を受ける一方で、</a:t>
            </a:r>
            <a:r>
              <a:rPr kumimoji="1" lang="en-US" altLang="ja-JP" u="sng" dirty="0" smtClean="0"/>
              <a:t>50</a:t>
            </a:r>
            <a:r>
              <a:rPr kumimoji="1" lang="ja-JP" altLang="en-US" u="sng" dirty="0" smtClean="0"/>
              <a:t>代の方など、掛金が引きあがってしまう層もあります。涙をのむ世代もありますが、将来を担う若い皆さんにたすきをつなげるために、掛金体系の変更を行うことが決まりました。</a:t>
            </a:r>
            <a:endParaRPr kumimoji="1" lang="en-US" altLang="ja-JP" u="sng" dirty="0" smtClean="0"/>
          </a:p>
          <a:p>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318312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労働組合や共済運動を担っていくのも、これからの主役は皆さんです。</a:t>
            </a:r>
            <a:endParaRPr kumimoji="1" lang="en-US" altLang="ja-JP" dirty="0" smtClean="0"/>
          </a:p>
          <a:p>
            <a:r>
              <a:rPr kumimoji="1" lang="ja-JP" altLang="en-US" dirty="0" smtClean="0"/>
              <a:t>みんなで助け合いの輪である共済をすすめていきましょう。</a:t>
            </a:r>
            <a:endParaRPr kumimoji="1" lang="en-US" altLang="ja-JP" dirty="0" smtClean="0"/>
          </a:p>
          <a:p>
            <a:endParaRPr kumimoji="1" lang="ja-JP" altLang="en-US" dirty="0"/>
          </a:p>
        </p:txBody>
      </p:sp>
    </p:spTree>
    <p:extLst>
      <p:ext uri="{BB962C8B-B14F-4D97-AF65-F5344CB8AC3E}">
        <p14:creationId xmlns:p14="http://schemas.microsoft.com/office/powerpoint/2010/main" val="378122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ここからは、団体生命共済の他にも、ぜひ活用していただきたい共済制度をご紹介します。</a:t>
            </a:r>
            <a:endParaRPr kumimoji="1" lang="en-US" altLang="ja-JP" dirty="0" smtClean="0"/>
          </a:p>
        </p:txBody>
      </p:sp>
    </p:spTree>
    <p:extLst>
      <p:ext uri="{BB962C8B-B14F-4D97-AF65-F5344CB8AC3E}">
        <p14:creationId xmlns:p14="http://schemas.microsoft.com/office/powerpoint/2010/main" val="197690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smtClean="0"/>
              <a:t>まずは、団体生命共済に加入すると利用できる、退職後のための積み立て制度、</a:t>
            </a:r>
            <a:endParaRPr kumimoji="1" lang="en-US" altLang="ja-JP" dirty="0" smtClean="0"/>
          </a:p>
          <a:p>
            <a:pPr defTabSz="946678">
              <a:defRPr/>
            </a:pPr>
            <a:r>
              <a:rPr kumimoji="1" lang="ja-JP" altLang="en-US" u="sng" dirty="0" smtClean="0"/>
              <a:t>■</a:t>
            </a:r>
            <a:r>
              <a:rPr kumimoji="1" lang="en-US" altLang="ja-JP" u="sng" dirty="0" smtClean="0"/>
              <a:t>1</a:t>
            </a:r>
            <a:r>
              <a:rPr kumimoji="1" lang="ja-JP" altLang="en-US" u="sng" dirty="0" smtClean="0"/>
              <a:t>口</a:t>
            </a:r>
            <a:r>
              <a:rPr kumimoji="1" lang="en-US" altLang="ja-JP" u="sng" dirty="0" smtClean="0"/>
              <a:t>3,000</a:t>
            </a:r>
            <a:r>
              <a:rPr kumimoji="1" lang="ja-JP" altLang="en-US" u="sng" dirty="0" smtClean="0"/>
              <a:t>円から手軽に始められる長期共済と、</a:t>
            </a:r>
            <a:endParaRPr kumimoji="1" lang="en-US" altLang="ja-JP" u="sng" dirty="0" smtClean="0"/>
          </a:p>
          <a:p>
            <a:pPr defTabSz="946678">
              <a:defRPr/>
            </a:pPr>
            <a:r>
              <a:rPr kumimoji="1" lang="ja-JP" altLang="en-US" u="sng" dirty="0" smtClean="0"/>
              <a:t>■個人年金保険料控除の枠を使って節税効果も期待できる税制適格年金です。</a:t>
            </a:r>
            <a:endParaRPr kumimoji="1" lang="en-US" altLang="ja-JP" u="sng" dirty="0" smtClean="0"/>
          </a:p>
          <a:p>
            <a:pPr defTabSz="946678">
              <a:defRPr/>
            </a:pPr>
            <a:endParaRPr kumimoji="1" lang="en-US" altLang="ja-JP" dirty="0" smtClean="0"/>
          </a:p>
          <a:p>
            <a:endParaRPr kumimoji="1" lang="ja-JP" altLang="en-US" dirty="0"/>
          </a:p>
        </p:txBody>
      </p:sp>
    </p:spTree>
    <p:extLst>
      <p:ext uri="{BB962C8B-B14F-4D97-AF65-F5344CB8AC3E}">
        <p14:creationId xmlns:p14="http://schemas.microsoft.com/office/powerpoint/2010/main" val="168664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u="sng" dirty="0" smtClean="0"/>
              <a:t>老後資金には、</a:t>
            </a:r>
            <a:r>
              <a:rPr kumimoji="1" lang="en-US" altLang="ja-JP" u="sng" dirty="0" smtClean="0"/>
              <a:t>2,000</a:t>
            </a:r>
            <a:r>
              <a:rPr kumimoji="1" lang="ja-JP" altLang="en-US" u="sng" dirty="0" smtClean="0"/>
              <a:t>万円ほどの自己資金が必要になるともいわれていますが、</a:t>
            </a:r>
            <a:endParaRPr kumimoji="1" lang="en-US" altLang="ja-JP" u="sng" dirty="0" smtClean="0"/>
          </a:p>
          <a:p>
            <a:r>
              <a:rPr kumimoji="1" lang="ja-JP" altLang="en-US" dirty="0" smtClean="0"/>
              <a:t>長期共済も税制適格年金も、在職中に積み立てた積立金を退職後の私的年金として受け取ることができます。</a:t>
            </a:r>
            <a:endParaRPr kumimoji="1" lang="en-US" altLang="ja-JP" dirty="0" smtClean="0"/>
          </a:p>
          <a:p>
            <a:r>
              <a:rPr kumimoji="1" lang="ja-JP" altLang="en-US" dirty="0" smtClean="0"/>
              <a:t>退職後の保障が必要ない時は、これまでの積立金を一括で受け取ることもできるので、</a:t>
            </a:r>
            <a:r>
              <a:rPr kumimoji="1" lang="ja-JP" altLang="en-US" u="sng" dirty="0" smtClean="0"/>
              <a:t>気軽に始めることができます。</a:t>
            </a:r>
            <a:endParaRPr kumimoji="1" lang="en-US" altLang="ja-JP" u="sng" dirty="0" smtClean="0"/>
          </a:p>
        </p:txBody>
      </p:sp>
    </p:spTree>
    <p:extLst>
      <p:ext uri="{BB962C8B-B14F-4D97-AF65-F5344CB8AC3E}">
        <p14:creationId xmlns:p14="http://schemas.microsoft.com/office/powerpoint/2010/main" val="270812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銀行にお金を預けても、お金は増えない低金利の現在です。</a:t>
            </a:r>
            <a:endParaRPr kumimoji="1" lang="en-US" altLang="ja-JP" dirty="0" smtClean="0"/>
          </a:p>
          <a:p>
            <a:r>
              <a:rPr kumimoji="1" lang="ja-JP" altLang="en-US" dirty="0" smtClean="0"/>
              <a:t>長期共済・税制適格年金の魅力は、低金利の現在において、かなり効率的に積み立てができること。</a:t>
            </a:r>
            <a:endParaRPr kumimoji="1" lang="en-US" altLang="ja-JP" dirty="0" smtClean="0"/>
          </a:p>
          <a:p>
            <a:pPr defTabSz="946678">
              <a:defRPr/>
            </a:pPr>
            <a:r>
              <a:rPr lang="ja-JP" altLang="ja-JP" dirty="0"/>
              <a:t>預けた掛金は</a:t>
            </a:r>
            <a:r>
              <a:rPr lang="ja-JP" altLang="ja-JP" dirty="0" err="1"/>
              <a:t>こくみん</a:t>
            </a:r>
            <a:r>
              <a:rPr lang="ja-JP" altLang="ja-JP" dirty="0"/>
              <a:t>共済</a:t>
            </a:r>
            <a:r>
              <a:rPr lang="en-US" altLang="ja-JP" dirty="0"/>
              <a:t> coop </a:t>
            </a:r>
            <a:r>
              <a:rPr lang="ja-JP" altLang="ja-JP" dirty="0"/>
              <a:t>が安定的に運用しますので、皆さんはひたすら積み立てをするだけでリスク管理は不要です。</a:t>
            </a:r>
          </a:p>
          <a:p>
            <a:pPr defTabSz="946678">
              <a:defRPr/>
            </a:pPr>
            <a:r>
              <a:rPr kumimoji="1" lang="ja-JP" altLang="en-US" dirty="0" smtClean="0"/>
              <a:t>低リスクでも堅実に積み立てができます。</a:t>
            </a:r>
            <a:endParaRPr kumimoji="1" lang="en-US" altLang="ja-JP" dirty="0" smtClean="0"/>
          </a:p>
          <a:p>
            <a:r>
              <a:rPr kumimoji="1" lang="ja-JP" altLang="en-US" dirty="0" smtClean="0"/>
              <a:t>また、</a:t>
            </a:r>
            <a:r>
              <a:rPr kumimoji="1" lang="en-US" altLang="ja-JP" dirty="0" smtClean="0"/>
              <a:t>5</a:t>
            </a:r>
            <a:r>
              <a:rPr kumimoji="1" lang="ja-JP" altLang="en-US" dirty="0" smtClean="0"/>
              <a:t>年</a:t>
            </a:r>
            <a:r>
              <a:rPr kumimoji="1" lang="en-US" altLang="ja-JP" dirty="0" smtClean="0"/>
              <a:t>10</a:t>
            </a:r>
            <a:r>
              <a:rPr kumimoji="1" lang="ja-JP" altLang="en-US" dirty="0" smtClean="0"/>
              <a:t>年</a:t>
            </a:r>
            <a:r>
              <a:rPr kumimoji="1" lang="en-US" altLang="ja-JP" dirty="0" smtClean="0"/>
              <a:t>20</a:t>
            </a:r>
            <a:r>
              <a:rPr kumimoji="1" lang="ja-JP" altLang="en-US" dirty="0" smtClean="0"/>
              <a:t>年と長く積み立てるほど、</a:t>
            </a:r>
            <a:r>
              <a:rPr kumimoji="1" lang="ja-JP" altLang="en-US" u="sng" dirty="0" smtClean="0"/>
              <a:t>払った掛金に対する積立金の</a:t>
            </a:r>
            <a:r>
              <a:rPr kumimoji="1" lang="ja-JP" altLang="en-US" u="none" dirty="0" smtClean="0"/>
              <a:t>返戻</a:t>
            </a:r>
            <a:r>
              <a:rPr kumimoji="1" lang="ja-JP" altLang="en-US" dirty="0" smtClean="0"/>
              <a:t>率は大きくなります。</a:t>
            </a:r>
            <a:endParaRPr kumimoji="1" lang="en-US" altLang="ja-JP" dirty="0" smtClean="0"/>
          </a:p>
        </p:txBody>
      </p:sp>
    </p:spTree>
    <p:extLst>
      <p:ext uri="{BB962C8B-B14F-4D97-AF65-F5344CB8AC3E}">
        <p14:creationId xmlns:p14="http://schemas.microsoft.com/office/powerpoint/2010/main" val="83597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43391" eaLnBrk="0" hangingPunct="0">
              <a:defRPr kumimoji="1" sz="2900">
                <a:solidFill>
                  <a:schemeClr val="tx1"/>
                </a:solidFill>
                <a:latin typeface="Times New Roman" pitchFamily="18" charset="0"/>
                <a:ea typeface="HG丸ｺﾞｼｯｸM-PRO" pitchFamily="50" charset="-128"/>
              </a:defRPr>
            </a:lvl1pPr>
            <a:lvl2pPr marL="769176" indent="-295837" defTabSz="943391" eaLnBrk="0" hangingPunct="0">
              <a:defRPr kumimoji="1" sz="2900">
                <a:solidFill>
                  <a:schemeClr val="tx1"/>
                </a:solidFill>
                <a:latin typeface="Times New Roman" pitchFamily="18" charset="0"/>
                <a:ea typeface="HG丸ｺﾞｼｯｸM-PRO" pitchFamily="50" charset="-128"/>
              </a:defRPr>
            </a:lvl2pPr>
            <a:lvl3pPr marL="1183348" indent="-236670" defTabSz="943391" eaLnBrk="0" hangingPunct="0">
              <a:defRPr kumimoji="1" sz="2900">
                <a:solidFill>
                  <a:schemeClr val="tx1"/>
                </a:solidFill>
                <a:latin typeface="Times New Roman" pitchFamily="18" charset="0"/>
                <a:ea typeface="HG丸ｺﾞｼｯｸM-PRO" pitchFamily="50" charset="-128"/>
              </a:defRPr>
            </a:lvl3pPr>
            <a:lvl4pPr marL="1656687" indent="-236670" defTabSz="943391" eaLnBrk="0" hangingPunct="0">
              <a:defRPr kumimoji="1" sz="2900">
                <a:solidFill>
                  <a:schemeClr val="tx1"/>
                </a:solidFill>
                <a:latin typeface="Times New Roman" pitchFamily="18" charset="0"/>
                <a:ea typeface="HG丸ｺﾞｼｯｸM-PRO" pitchFamily="50" charset="-128"/>
              </a:defRPr>
            </a:lvl4pPr>
            <a:lvl5pPr marL="2130026" indent="-236670" defTabSz="943391" eaLnBrk="0" hangingPunct="0">
              <a:defRPr kumimoji="1" sz="2900">
                <a:solidFill>
                  <a:schemeClr val="tx1"/>
                </a:solidFill>
                <a:latin typeface="Times New Roman" pitchFamily="18" charset="0"/>
                <a:ea typeface="HG丸ｺﾞｼｯｸM-PRO" pitchFamily="50" charset="-128"/>
              </a:defRPr>
            </a:lvl5pPr>
            <a:lvl6pPr marL="2603365" indent="-236670" defTabSz="943391" eaLnBrk="0" fontAlgn="base" hangingPunct="0">
              <a:spcBef>
                <a:spcPct val="50000"/>
              </a:spcBef>
              <a:spcAft>
                <a:spcPct val="0"/>
              </a:spcAft>
              <a:defRPr kumimoji="1" sz="2900">
                <a:solidFill>
                  <a:schemeClr val="tx1"/>
                </a:solidFill>
                <a:latin typeface="Times New Roman" pitchFamily="18" charset="0"/>
                <a:ea typeface="HG丸ｺﾞｼｯｸM-PRO" pitchFamily="50" charset="-128"/>
              </a:defRPr>
            </a:lvl6pPr>
            <a:lvl7pPr marL="3076705" indent="-236670" defTabSz="943391" eaLnBrk="0" fontAlgn="base" hangingPunct="0">
              <a:spcBef>
                <a:spcPct val="50000"/>
              </a:spcBef>
              <a:spcAft>
                <a:spcPct val="0"/>
              </a:spcAft>
              <a:defRPr kumimoji="1" sz="2900">
                <a:solidFill>
                  <a:schemeClr val="tx1"/>
                </a:solidFill>
                <a:latin typeface="Times New Roman" pitchFamily="18" charset="0"/>
                <a:ea typeface="HG丸ｺﾞｼｯｸM-PRO" pitchFamily="50" charset="-128"/>
              </a:defRPr>
            </a:lvl7pPr>
            <a:lvl8pPr marL="3550044" indent="-236670" defTabSz="943391" eaLnBrk="0" fontAlgn="base" hangingPunct="0">
              <a:spcBef>
                <a:spcPct val="50000"/>
              </a:spcBef>
              <a:spcAft>
                <a:spcPct val="0"/>
              </a:spcAft>
              <a:defRPr kumimoji="1" sz="2900">
                <a:solidFill>
                  <a:schemeClr val="tx1"/>
                </a:solidFill>
                <a:latin typeface="Times New Roman" pitchFamily="18" charset="0"/>
                <a:ea typeface="HG丸ｺﾞｼｯｸM-PRO" pitchFamily="50" charset="-128"/>
              </a:defRPr>
            </a:lvl8pPr>
            <a:lvl9pPr marL="4023383" indent="-236670" defTabSz="943391" eaLnBrk="0" fontAlgn="base" hangingPunct="0">
              <a:spcBef>
                <a:spcPct val="50000"/>
              </a:spcBef>
              <a:spcAft>
                <a:spcPct val="0"/>
              </a:spcAft>
              <a:defRPr kumimoji="1" sz="2900">
                <a:solidFill>
                  <a:schemeClr val="tx1"/>
                </a:solidFill>
                <a:latin typeface="Times New Roman" pitchFamily="18" charset="0"/>
                <a:ea typeface="HG丸ｺﾞｼｯｸM-PRO" pitchFamily="50" charset="-128"/>
              </a:defRPr>
            </a:lvl9pPr>
          </a:lstStyle>
          <a:p>
            <a:pPr eaLnBrk="1" hangingPunct="1"/>
            <a:fld id="{2C595A62-6251-476B-867F-9D6E66954B0D}" type="slidenum">
              <a:rPr lang="en-US" altLang="ja-JP" sz="1200">
                <a:solidFill>
                  <a:srgbClr val="000000"/>
                </a:solidFill>
                <a:ea typeface="ＭＳ Ｐゴシック" charset="-128"/>
              </a:rPr>
              <a:pPr eaLnBrk="1" hangingPunct="1"/>
              <a:t>18</a:t>
            </a:fld>
            <a:endParaRPr lang="en-US" altLang="ja-JP" sz="1200">
              <a:solidFill>
                <a:srgbClr val="000000"/>
              </a:solidFill>
              <a:ea typeface="ＭＳ Ｐゴシック" charset="-128"/>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smtClean="0">
                <a:latin typeface="Times New Roman" pitchFamily="18" charset="0"/>
              </a:rPr>
              <a:t>例えば、毎月</a:t>
            </a:r>
            <a:r>
              <a:rPr lang="en-US" altLang="ja-JP" dirty="0" smtClean="0">
                <a:latin typeface="Times New Roman" pitchFamily="18" charset="0"/>
              </a:rPr>
              <a:t>3,000</a:t>
            </a:r>
            <a:r>
              <a:rPr lang="ja-JP" altLang="en-US" dirty="0" smtClean="0">
                <a:latin typeface="Times New Roman" pitchFamily="18" charset="0"/>
              </a:rPr>
              <a:t>円を</a:t>
            </a:r>
            <a:r>
              <a:rPr lang="ja-JP" altLang="en-US" u="sng" dirty="0" smtClean="0">
                <a:latin typeface="Times New Roman" pitchFamily="18" charset="0"/>
              </a:rPr>
              <a:t>長期共済で</a:t>
            </a:r>
            <a:r>
              <a:rPr lang="en-US" altLang="ja-JP" dirty="0" smtClean="0">
                <a:latin typeface="Times New Roman" pitchFamily="18" charset="0"/>
              </a:rPr>
              <a:t>40</a:t>
            </a:r>
            <a:r>
              <a:rPr lang="ja-JP" altLang="en-US" dirty="0" smtClean="0">
                <a:latin typeface="Times New Roman" pitchFamily="18" charset="0"/>
              </a:rPr>
              <a:t>年間で積み立てた場合と、</a:t>
            </a:r>
            <a:endParaRPr lang="en-US" altLang="ja-JP" dirty="0" smtClean="0">
              <a:latin typeface="Times New Roman" pitchFamily="18" charset="0"/>
            </a:endParaRPr>
          </a:p>
          <a:p>
            <a:pPr eaLnBrk="1" hangingPunct="1"/>
            <a:r>
              <a:rPr lang="ja-JP" altLang="en-US" dirty="0" smtClean="0">
                <a:latin typeface="Times New Roman" pitchFamily="18" charset="0"/>
              </a:rPr>
              <a:t>■毎月</a:t>
            </a:r>
            <a:r>
              <a:rPr lang="en-US" altLang="ja-JP" dirty="0" smtClean="0">
                <a:latin typeface="Times New Roman" pitchFamily="18" charset="0"/>
              </a:rPr>
              <a:t>6,000</a:t>
            </a:r>
            <a:r>
              <a:rPr lang="ja-JP" altLang="en-US" dirty="0" smtClean="0">
                <a:latin typeface="Times New Roman" pitchFamily="18" charset="0"/>
              </a:rPr>
              <a:t>円を</a:t>
            </a:r>
            <a:r>
              <a:rPr lang="ja-JP" altLang="en-US" u="sng" dirty="0" smtClean="0">
                <a:latin typeface="Times New Roman" pitchFamily="18" charset="0"/>
              </a:rPr>
              <a:t>長期共済で</a:t>
            </a:r>
            <a:r>
              <a:rPr lang="en-US" altLang="ja-JP" dirty="0" smtClean="0">
                <a:latin typeface="Times New Roman" pitchFamily="18" charset="0"/>
              </a:rPr>
              <a:t>20</a:t>
            </a:r>
            <a:r>
              <a:rPr lang="ja-JP" altLang="en-US" dirty="0" smtClean="0">
                <a:latin typeface="Times New Roman" pitchFamily="18" charset="0"/>
              </a:rPr>
              <a:t>年間積み立てた場合を比較してみると</a:t>
            </a:r>
            <a:r>
              <a:rPr lang="ja-JP" altLang="en-US" dirty="0" err="1" smtClean="0">
                <a:latin typeface="Times New Roman" pitchFamily="18" charset="0"/>
              </a:rPr>
              <a:t>、、、</a:t>
            </a:r>
            <a:endParaRPr lang="en-US" altLang="ja-JP" dirty="0" smtClean="0">
              <a:latin typeface="Times New Roman" pitchFamily="18" charset="0"/>
            </a:endParaRPr>
          </a:p>
          <a:p>
            <a:pPr eaLnBrk="1" hangingPunct="1"/>
            <a:r>
              <a:rPr lang="ja-JP" altLang="en-US" dirty="0" smtClean="0">
                <a:latin typeface="Times New Roman" pitchFamily="18" charset="0"/>
              </a:rPr>
              <a:t>払ったお金はどちらも</a:t>
            </a:r>
            <a:r>
              <a:rPr lang="en-US" altLang="ja-JP" dirty="0" smtClean="0">
                <a:latin typeface="Times New Roman" pitchFamily="18" charset="0"/>
              </a:rPr>
              <a:t>144</a:t>
            </a:r>
            <a:r>
              <a:rPr lang="ja-JP" altLang="en-US" dirty="0" smtClean="0">
                <a:latin typeface="Times New Roman" pitchFamily="18" charset="0"/>
              </a:rPr>
              <a:t>万円と同額ですが、</a:t>
            </a:r>
            <a:endParaRPr lang="en-US" altLang="ja-JP" dirty="0" smtClean="0">
              <a:latin typeface="Times New Roman" pitchFamily="18" charset="0"/>
            </a:endParaRPr>
          </a:p>
          <a:p>
            <a:pPr eaLnBrk="1" hangingPunct="1"/>
            <a:r>
              <a:rPr lang="ja-JP" altLang="en-US" dirty="0" smtClean="0">
                <a:latin typeface="Times New Roman" pitchFamily="18" charset="0"/>
              </a:rPr>
              <a:t>■積立金には、</a:t>
            </a:r>
            <a:r>
              <a:rPr lang="en-US" altLang="ja-JP" dirty="0" smtClean="0">
                <a:latin typeface="Times New Roman" pitchFamily="18" charset="0"/>
              </a:rPr>
              <a:t>20</a:t>
            </a:r>
            <a:r>
              <a:rPr lang="ja-JP" altLang="en-US" dirty="0" smtClean="0">
                <a:latin typeface="Times New Roman" pitchFamily="18" charset="0"/>
              </a:rPr>
              <a:t>万円以上の差が生じるのです。</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ja-JP" altLang="en-US" dirty="0" smtClean="0">
                <a:latin typeface="Times New Roman" pitchFamily="18" charset="0"/>
              </a:rPr>
              <a:t>払った金額が</a:t>
            </a:r>
            <a:r>
              <a:rPr lang="en-US" altLang="ja-JP" dirty="0" smtClean="0">
                <a:latin typeface="Times New Roman" pitchFamily="18" charset="0"/>
              </a:rPr>
              <a:t>2</a:t>
            </a:r>
            <a:r>
              <a:rPr lang="ja-JP" altLang="en-US" dirty="0" smtClean="0">
                <a:latin typeface="Times New Roman" pitchFamily="18" charset="0"/>
              </a:rPr>
              <a:t>倍、</a:t>
            </a:r>
            <a:r>
              <a:rPr lang="en-US" altLang="ja-JP" dirty="0" smtClean="0">
                <a:latin typeface="Times New Roman" pitchFamily="18" charset="0"/>
              </a:rPr>
              <a:t>3</a:t>
            </a:r>
            <a:r>
              <a:rPr lang="ja-JP" altLang="en-US" dirty="0" smtClean="0">
                <a:latin typeface="Times New Roman" pitchFamily="18" charset="0"/>
              </a:rPr>
              <a:t>倍となると、この差も</a:t>
            </a:r>
            <a:r>
              <a:rPr lang="en-US" altLang="ja-JP" dirty="0" smtClean="0">
                <a:latin typeface="Times New Roman" pitchFamily="18" charset="0"/>
              </a:rPr>
              <a:t>2</a:t>
            </a:r>
            <a:r>
              <a:rPr lang="ja-JP" altLang="en-US" dirty="0" smtClean="0">
                <a:latin typeface="Times New Roman" pitchFamily="18" charset="0"/>
              </a:rPr>
              <a:t>倍</a:t>
            </a:r>
            <a:r>
              <a:rPr lang="en-US" altLang="ja-JP" dirty="0" smtClean="0">
                <a:latin typeface="Times New Roman" pitchFamily="18" charset="0"/>
              </a:rPr>
              <a:t>3</a:t>
            </a:r>
            <a:r>
              <a:rPr lang="ja-JP" altLang="en-US" dirty="0" smtClean="0">
                <a:latin typeface="Times New Roman" pitchFamily="18" charset="0"/>
              </a:rPr>
              <a:t>倍となります。</a:t>
            </a:r>
            <a:endParaRPr lang="en-US" altLang="ja-JP" dirty="0" smtClean="0">
              <a:latin typeface="Times New Roman" pitchFamily="18" charset="0"/>
            </a:endParaRPr>
          </a:p>
          <a:p>
            <a:pPr defTabSz="946678">
              <a:defRPr/>
            </a:pPr>
            <a:endParaRPr kumimoji="1" lang="en-US" altLang="ja-JP" dirty="0" smtClean="0"/>
          </a:p>
          <a:p>
            <a:pPr defTabSz="946678">
              <a:defRPr/>
            </a:pPr>
            <a:r>
              <a:rPr lang="ja-JP" altLang="en-US" u="sng" dirty="0" smtClean="0">
                <a:latin typeface="Times New Roman" pitchFamily="18" charset="0"/>
              </a:rPr>
              <a:t>時間</a:t>
            </a:r>
            <a:r>
              <a:rPr lang="ja-JP" altLang="en-US" dirty="0" smtClean="0">
                <a:latin typeface="Times New Roman" pitchFamily="18" charset="0"/>
              </a:rPr>
              <a:t>を味方につけて、積み立てをすることをお勧めします。</a:t>
            </a:r>
            <a:endParaRPr lang="en-US" altLang="ja-JP" dirty="0" smtClean="0">
              <a:latin typeface="Times New Roman" pitchFamily="18" charset="0"/>
            </a:endParaRPr>
          </a:p>
          <a:p>
            <a:pPr marL="0" marR="0" indent="0" algn="l" defTabSz="946678" rtl="0" eaLnBrk="1" fontAlgn="auto" latinLnBrk="0" hangingPunct="1">
              <a:lnSpc>
                <a:spcPct val="100000"/>
              </a:lnSpc>
              <a:spcBef>
                <a:spcPts val="0"/>
              </a:spcBef>
              <a:spcAft>
                <a:spcPts val="0"/>
              </a:spcAft>
              <a:buClrTx/>
              <a:buSzTx/>
              <a:buFontTx/>
              <a:buNone/>
              <a:tabLst/>
              <a:defRPr/>
            </a:pPr>
            <a:r>
              <a:rPr kumimoji="1" lang="ja-JP" altLang="en-US" u="sng" dirty="0" smtClean="0"/>
              <a:t>もちろん、掛金は給与天引きで積み立てられるので、気づかないうちに退職後のセカンドライフに向けて積み立てできます。</a:t>
            </a:r>
            <a:endParaRPr kumimoji="1" lang="en-US" altLang="ja-JP" u="sng" dirty="0" smtClean="0"/>
          </a:p>
          <a:p>
            <a:pPr defTabSz="946678">
              <a:defRPr/>
            </a:pPr>
            <a:endParaRPr lang="en-US" altLang="ja-JP" dirty="0" smtClean="0">
              <a:latin typeface="Times New Roman" pitchFamily="18" charset="0"/>
            </a:endParaRPr>
          </a:p>
        </p:txBody>
      </p:sp>
    </p:spTree>
    <p:extLst>
      <p:ext uri="{BB962C8B-B14F-4D97-AF65-F5344CB8AC3E}">
        <p14:creationId xmlns:p14="http://schemas.microsoft.com/office/powerpoint/2010/main" val="425559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rPr>
              <a:t>連日の取り組み、お疲れ様です。</a:t>
            </a:r>
            <a:endParaRPr kumimoji="1" lang="en-US" altLang="ja-JP" sz="1200" dirty="0" smtClean="0">
              <a:latin typeface="+mn-ea"/>
            </a:endParaRPr>
          </a:p>
          <a:p>
            <a:endParaRPr lang="en-US" altLang="ja-JP" sz="900" dirty="0" smtClean="0">
              <a:latin typeface="+mn-ea"/>
            </a:endParaRPr>
          </a:p>
          <a:p>
            <a:r>
              <a:rPr kumimoji="1" lang="ja-JP" altLang="en-US" sz="1200" dirty="0" smtClean="0">
                <a:latin typeface="+mn-ea"/>
              </a:rPr>
              <a:t>自治労では組合員の雇用と生活を守るための取り組みを行っていますが、</a:t>
            </a:r>
            <a:r>
              <a:rPr kumimoji="1" lang="en-US" altLang="ja-JP" sz="1200" dirty="0" smtClean="0">
                <a:latin typeface="+mn-ea"/>
              </a:rPr>
              <a:t/>
            </a:r>
            <a:br>
              <a:rPr kumimoji="1" lang="en-US" altLang="ja-JP" sz="1200" dirty="0" smtClean="0">
                <a:latin typeface="+mn-ea"/>
              </a:rPr>
            </a:br>
            <a:r>
              <a:rPr kumimoji="1" lang="ja-JP" altLang="en-US" sz="1200" dirty="0" smtClean="0">
                <a:latin typeface="+mn-ea"/>
              </a:rPr>
              <a:t>自主福祉活動として組合員の生活の質の向上も取り組んでいます。</a:t>
            </a:r>
            <a:endParaRPr kumimoji="1" lang="en-US" altLang="ja-JP" sz="1200" dirty="0" smtClean="0">
              <a:latin typeface="+mn-ea"/>
            </a:endParaRPr>
          </a:p>
          <a:p>
            <a:endParaRPr lang="en-US" altLang="ja-JP" sz="800" dirty="0" smtClean="0">
              <a:latin typeface="+mn-ea"/>
            </a:endParaRPr>
          </a:p>
          <a:p>
            <a:r>
              <a:rPr kumimoji="1" lang="ja-JP" altLang="en-US" sz="1200" dirty="0" smtClean="0">
                <a:latin typeface="+mn-ea"/>
              </a:rPr>
              <a:t>現在はコロナ禍で、皆さんが入職してから社会の情勢が変わり、若い皆さんの中にも、生活</a:t>
            </a:r>
            <a:r>
              <a:rPr lang="ja-JP" altLang="en-US" sz="1200" dirty="0" smtClean="0">
                <a:latin typeface="+mn-ea"/>
              </a:rPr>
              <a:t>への</a:t>
            </a:r>
            <a:r>
              <a:rPr kumimoji="1" lang="ja-JP" altLang="en-US" sz="1200" dirty="0" smtClean="0">
                <a:latin typeface="+mn-ea"/>
              </a:rPr>
              <a:t>不安や心の疲れを感じて</a:t>
            </a:r>
            <a:r>
              <a:rPr lang="ja-JP" altLang="en-US" sz="1200" dirty="0" smtClean="0">
                <a:latin typeface="+mn-ea"/>
              </a:rPr>
              <a:t>いる</a:t>
            </a:r>
            <a:r>
              <a:rPr kumimoji="1" lang="ja-JP" altLang="en-US" sz="1200" dirty="0" smtClean="0">
                <a:latin typeface="+mn-ea"/>
              </a:rPr>
              <a:t>方</a:t>
            </a:r>
            <a:r>
              <a:rPr lang="ja-JP" altLang="en-US" sz="1200" dirty="0" smtClean="0">
                <a:latin typeface="+mn-ea"/>
              </a:rPr>
              <a:t>がいらっしゃるかもしれません</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こんな時こそ、様々な取り組みを通じ、仲間同士で支えあいながら健やか</a:t>
            </a:r>
            <a:r>
              <a:rPr lang="ja-JP" altLang="en-US" sz="1200" dirty="0" smtClean="0">
                <a:latin typeface="+mn-ea"/>
              </a:rPr>
              <a:t>な</a:t>
            </a:r>
            <a:r>
              <a:rPr kumimoji="1" lang="ja-JP" altLang="en-US" sz="1200" dirty="0" smtClean="0">
                <a:latin typeface="+mn-ea"/>
              </a:rPr>
              <a:t>日々を</a:t>
            </a:r>
            <a:r>
              <a:rPr lang="ja-JP" altLang="en-US" sz="1200" dirty="0" smtClean="0">
                <a:latin typeface="+mn-ea"/>
              </a:rPr>
              <a:t>送れる</a:t>
            </a:r>
            <a:r>
              <a:rPr kumimoji="1" lang="ja-JP" altLang="en-US" sz="1200" dirty="0" smtClean="0">
                <a:latin typeface="+mn-ea"/>
              </a:rPr>
              <a:t>ことが重要と考えています。</a:t>
            </a:r>
            <a:endParaRPr kumimoji="1" lang="en-US" altLang="ja-JP" sz="1200" dirty="0" smtClean="0">
              <a:latin typeface="+mn-ea"/>
            </a:endParaRPr>
          </a:p>
          <a:p>
            <a:endParaRPr lang="en-US" altLang="ja-JP" sz="900" dirty="0" smtClean="0">
              <a:latin typeface="+mn-ea"/>
            </a:endParaRPr>
          </a:p>
          <a:p>
            <a:r>
              <a:rPr kumimoji="1" lang="ja-JP" altLang="en-US" sz="1200" dirty="0" smtClean="0">
                <a:latin typeface="+mn-ea"/>
              </a:rPr>
              <a:t>自治体、公共民間サービスに従事する私たちが自らの取り組みにより</a:t>
            </a:r>
            <a:endParaRPr kumimoji="1" lang="en-US" altLang="ja-JP" sz="1200" dirty="0" smtClean="0">
              <a:latin typeface="+mn-ea"/>
            </a:endParaRPr>
          </a:p>
          <a:p>
            <a:r>
              <a:rPr kumimoji="1" lang="ja-JP" altLang="en-US" sz="1200" dirty="0" smtClean="0">
                <a:latin typeface="+mn-ea"/>
              </a:rPr>
              <a:t>職場環境や日々の生活を整えることは、私たち自身の</a:t>
            </a:r>
            <a:r>
              <a:rPr lang="ja-JP" altLang="en-US" sz="1200" dirty="0" smtClean="0">
                <a:latin typeface="+mn-ea"/>
              </a:rPr>
              <a:t>パフォーマンスを引き上げ、ひいては地域住民の</a:t>
            </a:r>
            <a:r>
              <a:rPr kumimoji="1" lang="ja-JP" altLang="en-US" sz="1200" dirty="0" smtClean="0">
                <a:latin typeface="+mn-ea"/>
              </a:rPr>
              <a:t>幸せにつながるものです。</a:t>
            </a:r>
            <a:endParaRPr kumimoji="1" lang="en-US" altLang="ja-JP" sz="1200" dirty="0" smtClean="0">
              <a:latin typeface="+mn-ea"/>
            </a:endParaRPr>
          </a:p>
          <a:p>
            <a:endParaRPr lang="en-US" altLang="ja-JP" sz="1000" dirty="0" smtClean="0">
              <a:latin typeface="+mn-ea"/>
            </a:endParaRPr>
          </a:p>
          <a:p>
            <a:r>
              <a:rPr kumimoji="1" lang="ja-JP" altLang="en-US" sz="1200" dirty="0" smtClean="0">
                <a:latin typeface="+mn-ea"/>
              </a:rPr>
              <a:t>本日は</a:t>
            </a:r>
            <a:r>
              <a:rPr lang="ja-JP" altLang="en-US" sz="1200" dirty="0" smtClean="0">
                <a:latin typeface="+mn-ea"/>
              </a:rPr>
              <a:t>、このような視点から、若い皆さんのこれからのくらしをもっと</a:t>
            </a:r>
            <a:endParaRPr lang="en-US" altLang="ja-JP" sz="1200" dirty="0" smtClean="0">
              <a:latin typeface="+mn-ea"/>
            </a:endParaRPr>
          </a:p>
          <a:p>
            <a:r>
              <a:rPr lang="ja-JP" altLang="en-US" sz="1200" dirty="0" smtClean="0">
                <a:latin typeface="+mn-ea"/>
              </a:rPr>
              <a:t>豊かにする「ツール」である</a:t>
            </a:r>
            <a:r>
              <a:rPr lang="ja-JP" altLang="en-US" sz="1200" dirty="0" err="1" smtClean="0">
                <a:latin typeface="+mn-ea"/>
              </a:rPr>
              <a:t>じちろう</a:t>
            </a:r>
            <a:r>
              <a:rPr lang="ja-JP" altLang="en-US" sz="1200" dirty="0" smtClean="0">
                <a:latin typeface="+mn-ea"/>
              </a:rPr>
              <a:t>共済の効果的な利用方法をお伝えします。</a:t>
            </a:r>
            <a:endParaRPr lang="en-US" altLang="ja-JP" sz="1200" dirty="0" smtClean="0">
              <a:latin typeface="+mn-ea"/>
            </a:endParaRPr>
          </a:p>
          <a:p>
            <a:endParaRPr kumimoji="1" lang="en-US" altLang="ja-JP" dirty="0" smtClean="0"/>
          </a:p>
        </p:txBody>
      </p:sp>
    </p:spTree>
    <p:extLst>
      <p:ext uri="{BB962C8B-B14F-4D97-AF65-F5344CB8AC3E}">
        <p14:creationId xmlns:p14="http://schemas.microsoft.com/office/powerpoint/2010/main" val="479556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例えば</a:t>
            </a:r>
            <a:r>
              <a:rPr lang="ja-JP" altLang="ja-JP" dirty="0"/>
              <a:t>、団体生命共済で死亡保障</a:t>
            </a:r>
            <a:r>
              <a:rPr lang="en-US" altLang="ja-JP" dirty="0"/>
              <a:t>1,000</a:t>
            </a:r>
            <a:r>
              <a:rPr lang="ja-JP" altLang="ja-JP" dirty="0"/>
              <a:t>万円、医療保障入院日額</a:t>
            </a:r>
            <a:r>
              <a:rPr lang="en-US" altLang="ja-JP" dirty="0"/>
              <a:t>3,000</a:t>
            </a:r>
            <a:r>
              <a:rPr lang="ja-JP" altLang="ja-JP" dirty="0"/>
              <a:t>円を用意した場合の掛金は</a:t>
            </a:r>
            <a:r>
              <a:rPr lang="ja-JP" altLang="ja-JP" dirty="0" smtClean="0"/>
              <a:t>、</a:t>
            </a:r>
            <a:endParaRPr lang="en-US" altLang="ja-JP" dirty="0" smtClean="0"/>
          </a:p>
          <a:p>
            <a:r>
              <a:rPr lang="ja-JP" altLang="en-US" dirty="0" smtClean="0"/>
              <a:t>■</a:t>
            </a:r>
            <a:r>
              <a:rPr lang="ja-JP" altLang="ja-JP" dirty="0" smtClean="0"/>
              <a:t>制度</a:t>
            </a:r>
            <a:r>
              <a:rPr lang="ja-JP" altLang="ja-JP" dirty="0"/>
              <a:t>改定１年目の</a:t>
            </a:r>
            <a:r>
              <a:rPr lang="en-US" altLang="ja-JP" dirty="0"/>
              <a:t>35</a:t>
            </a:r>
            <a:r>
              <a:rPr lang="ja-JP" altLang="ja-JP" dirty="0"/>
              <a:t>歳までの組合員の場合、男性は</a:t>
            </a:r>
            <a:r>
              <a:rPr lang="en-US" altLang="ja-JP" dirty="0"/>
              <a:t>3,018</a:t>
            </a:r>
            <a:r>
              <a:rPr lang="ja-JP" altLang="ja-JP" dirty="0"/>
              <a:t>円、女性は</a:t>
            </a:r>
            <a:r>
              <a:rPr lang="en-US" altLang="ja-JP" dirty="0"/>
              <a:t>3,154</a:t>
            </a:r>
            <a:r>
              <a:rPr lang="ja-JP" altLang="ja-JP" dirty="0"/>
              <a:t>円となります</a:t>
            </a:r>
            <a:r>
              <a:rPr lang="en-US" altLang="ja-JP" dirty="0"/>
              <a:t>.</a:t>
            </a:r>
            <a:endParaRPr lang="en-US" altLang="ja-JP" u="sng" dirty="0"/>
          </a:p>
          <a:p>
            <a:r>
              <a:rPr lang="ja-JP" altLang="ja-JP" dirty="0"/>
              <a:t>■さらに、長期共済で毎月</a:t>
            </a:r>
            <a:r>
              <a:rPr lang="en-US" altLang="ja-JP" dirty="0"/>
              <a:t>3,000</a:t>
            </a:r>
            <a:r>
              <a:rPr lang="ja-JP" altLang="ja-JP" dirty="0"/>
              <a:t>円を積み立てたとしましょう。</a:t>
            </a:r>
          </a:p>
          <a:p>
            <a:r>
              <a:rPr lang="ja-JP" altLang="ja-JP" dirty="0"/>
              <a:t>一日あたりの負担で計算するとどうでしょうか？そう考えると月々の負担も難しくはないのではないでしょうか。</a:t>
            </a:r>
          </a:p>
          <a:p>
            <a:r>
              <a:rPr lang="ja-JP" altLang="ja-JP" dirty="0" err="1"/>
              <a:t>じちろう</a:t>
            </a:r>
            <a:r>
              <a:rPr lang="ja-JP" altLang="ja-JP" dirty="0"/>
              <a:t>共済を使って効率的に積み立てを始めましょう！</a:t>
            </a:r>
          </a:p>
          <a:p>
            <a:endParaRPr kumimoji="1" lang="en-US" altLang="ja-JP" u="sng" dirty="0" smtClean="0"/>
          </a:p>
        </p:txBody>
      </p:sp>
    </p:spTree>
    <p:extLst>
      <p:ext uri="{BB962C8B-B14F-4D97-AF65-F5344CB8AC3E}">
        <p14:creationId xmlns:p14="http://schemas.microsoft.com/office/powerpoint/2010/main" val="31886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最後に、自治労組合員ならみんなに活用してほしい自動車補償を紹介します。</a:t>
            </a:r>
            <a:endParaRPr kumimoji="1" lang="en-US" altLang="ja-JP" dirty="0" smtClean="0"/>
          </a:p>
          <a:p>
            <a:r>
              <a:rPr kumimoji="1" lang="ja-JP" altLang="en-US" dirty="0" err="1" smtClean="0"/>
              <a:t>じちろう</a:t>
            </a:r>
            <a:r>
              <a:rPr kumimoji="1" lang="ja-JP" altLang="en-US" dirty="0" smtClean="0"/>
              <a:t>マイカー共済といいます。</a:t>
            </a:r>
            <a:endParaRPr kumimoji="1" lang="en-US" altLang="ja-JP" dirty="0" smtClean="0"/>
          </a:p>
          <a:p>
            <a:r>
              <a:rPr kumimoji="1" lang="ja-JP" altLang="en-US" dirty="0" err="1" smtClean="0"/>
              <a:t>じちろう</a:t>
            </a:r>
            <a:r>
              <a:rPr kumimoji="1" lang="ja-JP" altLang="en-US" dirty="0" smtClean="0"/>
              <a:t>マイカー共済は団体割引</a:t>
            </a:r>
            <a:r>
              <a:rPr kumimoji="1" lang="en-US" altLang="ja-JP" dirty="0" smtClean="0"/>
              <a:t>32.5</a:t>
            </a:r>
            <a:r>
              <a:rPr kumimoji="1" lang="ja-JP" altLang="en-US" dirty="0" smtClean="0"/>
              <a:t>％が適用されるので掛金が割安です。こちらは同居家族の自動車にも適用されます。</a:t>
            </a:r>
            <a:endParaRPr kumimoji="1" lang="en-US" altLang="ja-JP" u="sng" dirty="0" smtClean="0"/>
          </a:p>
          <a:p>
            <a:endParaRPr kumimoji="1" lang="en-US" altLang="ja-JP" dirty="0" smtClean="0"/>
          </a:p>
          <a:p>
            <a:r>
              <a:rPr kumimoji="1" lang="ja-JP" altLang="en-US" dirty="0" smtClean="0"/>
              <a:t>さらに、</a:t>
            </a:r>
            <a:r>
              <a:rPr kumimoji="1" lang="ja-JP" altLang="en-US" dirty="0" err="1" smtClean="0"/>
              <a:t>じちろう</a:t>
            </a:r>
            <a:r>
              <a:rPr kumimoji="1" lang="ja-JP" altLang="en-US" dirty="0" smtClean="0"/>
              <a:t>マイカー共済の特徴として、弁護士費用等補償特約という、</a:t>
            </a:r>
            <a:endParaRPr kumimoji="1" lang="en-US" altLang="ja-JP" dirty="0" smtClean="0"/>
          </a:p>
          <a:p>
            <a:r>
              <a:rPr kumimoji="1" lang="ja-JP" altLang="en-US" dirty="0" smtClean="0"/>
              <a:t>公務員の身分を守るための特約が標準付帯されています。</a:t>
            </a:r>
            <a:endParaRPr kumimoji="1" lang="en-US" altLang="ja-JP" dirty="0" smtClean="0"/>
          </a:p>
        </p:txBody>
      </p:sp>
    </p:spTree>
    <p:extLst>
      <p:ext uri="{BB962C8B-B14F-4D97-AF65-F5344CB8AC3E}">
        <p14:creationId xmlns:p14="http://schemas.microsoft.com/office/powerpoint/2010/main" val="374100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公務員は特別な条例がない限り、禁錮刑以上で自動的に失職します。</a:t>
            </a:r>
            <a:endParaRPr kumimoji="1" lang="en-US" altLang="ja-JP" dirty="0" smtClean="0"/>
          </a:p>
          <a:p>
            <a:r>
              <a:rPr kumimoji="1" lang="ja-JP" altLang="en-US" dirty="0" smtClean="0"/>
              <a:t>交通事故を起こした場合も例外ではありません。</a:t>
            </a:r>
            <a:endParaRPr kumimoji="1" lang="en-US" altLang="ja-JP" dirty="0" smtClean="0"/>
          </a:p>
          <a:p>
            <a:r>
              <a:rPr kumimoji="1" lang="ja-JP" altLang="en-US" dirty="0" smtClean="0"/>
              <a:t>万一、このような事態になった場合には生活自体が破綻する危険性があります。</a:t>
            </a:r>
            <a:endParaRPr kumimoji="1" lang="en-US" altLang="ja-JP" dirty="0" smtClean="0"/>
          </a:p>
          <a:p>
            <a:endParaRPr kumimoji="1" lang="en-US" altLang="ja-JP" u="sng" dirty="0" smtClean="0"/>
          </a:p>
          <a:p>
            <a:r>
              <a:rPr kumimoji="1" lang="ja-JP" altLang="en-US" u="sng" dirty="0" smtClean="0"/>
              <a:t>そこで、万一の時には、</a:t>
            </a:r>
            <a:endParaRPr kumimoji="1" lang="en-US" altLang="ja-JP" u="sng" dirty="0" smtClean="0"/>
          </a:p>
          <a:p>
            <a:r>
              <a:rPr kumimoji="1" lang="ja-JP" altLang="en-US" dirty="0" smtClean="0"/>
              <a:t>組合と弁護士と</a:t>
            </a:r>
            <a:r>
              <a:rPr kumimoji="1" lang="ja-JP" altLang="en-US" dirty="0" err="1" smtClean="0"/>
              <a:t>じちろう</a:t>
            </a:r>
            <a:r>
              <a:rPr kumimoji="1" lang="ja-JP" altLang="en-US" dirty="0" smtClean="0"/>
              <a:t>共済が協力してそもそも起訴されるのを防ごう、そして、そのための起訴前の弁護士費用も負担するよというのがこの特約なのです。</a:t>
            </a:r>
            <a:endParaRPr kumimoji="1" lang="en-US" altLang="ja-JP" dirty="0" smtClean="0"/>
          </a:p>
          <a:p>
            <a:pPr defTabSz="946678">
              <a:defRPr/>
            </a:pPr>
            <a:r>
              <a:rPr lang="ja-JP" altLang="en-US" sz="1700" b="0" dirty="0">
                <a:solidFill>
                  <a:srgbClr val="FF0000"/>
                </a:solidFill>
              </a:rPr>
              <a:t>公務員の方は特に、</a:t>
            </a:r>
            <a:r>
              <a:rPr lang="ja-JP" altLang="en-US" sz="1700" b="0" dirty="0" err="1">
                <a:solidFill>
                  <a:srgbClr val="FF0000"/>
                </a:solidFill>
              </a:rPr>
              <a:t>じちろう</a:t>
            </a:r>
            <a:r>
              <a:rPr lang="ja-JP" altLang="en-US" sz="1700" b="0" dirty="0">
                <a:solidFill>
                  <a:srgbClr val="FF0000"/>
                </a:solidFill>
              </a:rPr>
              <a:t>マイカー共済に加入することをおすすめします！</a:t>
            </a:r>
            <a:endParaRPr lang="en-US" altLang="ja-JP" sz="1700" b="0" dirty="0">
              <a:solidFill>
                <a:srgbClr val="FF0000"/>
              </a:solidFill>
            </a:endParaRPr>
          </a:p>
          <a:p>
            <a:pPr defTabSz="946678">
              <a:defRPr/>
            </a:pPr>
            <a:endParaRPr kumimoji="1" lang="en-US" altLang="ja-JP" dirty="0" smtClean="0"/>
          </a:p>
          <a:p>
            <a:pPr defTabSz="946678">
              <a:defRPr/>
            </a:pPr>
            <a:r>
              <a:rPr kumimoji="1" lang="ja-JP" altLang="en-US" dirty="0" smtClean="0"/>
              <a:t>まだご利用いただいていない方はぜひ見積もり依頼をしてみてください。その理由は</a:t>
            </a:r>
            <a:endParaRPr kumimoji="1" lang="en-US" altLang="ja-JP" dirty="0" smtClean="0"/>
          </a:p>
          <a:p>
            <a:endParaRPr kumimoji="1" lang="en-US" altLang="ja-JP" dirty="0" smtClean="0"/>
          </a:p>
        </p:txBody>
      </p:sp>
    </p:spTree>
    <p:extLst>
      <p:ext uri="{BB962C8B-B14F-4D97-AF65-F5344CB8AC3E}">
        <p14:creationId xmlns:p14="http://schemas.microsoft.com/office/powerpoint/2010/main" val="121741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実際に見積依頼をした方の「約</a:t>
            </a:r>
            <a:r>
              <a:rPr kumimoji="1" lang="en-US" altLang="ja-JP" u="sng" dirty="0" smtClean="0"/>
              <a:t>8</a:t>
            </a:r>
            <a:r>
              <a:rPr kumimoji="1" lang="ja-JP" altLang="en-US" dirty="0" smtClean="0"/>
              <a:t>割」の方が加入しているという事実があるからです。</a:t>
            </a:r>
            <a:endParaRPr kumimoji="1" lang="en-US" altLang="ja-JP" dirty="0" smtClean="0"/>
          </a:p>
          <a:p>
            <a:r>
              <a:rPr kumimoji="1" lang="ja-JP" altLang="en-US" dirty="0" smtClean="0"/>
              <a:t>他保険（共済）の切替手続きはとてもわずらわしいと思いますが、そのようななかで</a:t>
            </a:r>
            <a:endParaRPr kumimoji="1" lang="en-US" altLang="ja-JP" dirty="0" smtClean="0"/>
          </a:p>
          <a:p>
            <a:r>
              <a:rPr kumimoji="1" lang="ja-JP" altLang="en-US" dirty="0" smtClean="0"/>
              <a:t>■「</a:t>
            </a:r>
            <a:r>
              <a:rPr kumimoji="1" lang="en-US" altLang="ja-JP" u="sng" dirty="0" smtClean="0"/>
              <a:t>8</a:t>
            </a:r>
            <a:r>
              <a:rPr kumimoji="1" lang="ja-JP" altLang="en-US" dirty="0" smtClean="0"/>
              <a:t>割」という実績です。</a:t>
            </a:r>
            <a:endParaRPr kumimoji="1" lang="en-US" altLang="ja-JP" dirty="0" smtClean="0"/>
          </a:p>
          <a:p>
            <a:r>
              <a:rPr kumimoji="1" lang="ja-JP" altLang="en-US" dirty="0" smtClean="0"/>
              <a:t>見積り方法はご覧のとおり、組合経由で依頼する方法、もしくはご自身でネットで見積もりをする方法があり、とても簡単にできます。</a:t>
            </a:r>
            <a:endParaRPr kumimoji="1" lang="en-US" altLang="ja-JP" dirty="0" smtClean="0"/>
          </a:p>
          <a:p>
            <a:r>
              <a:rPr kumimoji="1" lang="ja-JP" altLang="en-US" dirty="0" smtClean="0"/>
              <a:t>まだご利用いただいていない方はぜひ見積もりを依頼し</a:t>
            </a:r>
            <a:r>
              <a:rPr kumimoji="1" lang="ja-JP" altLang="en-US" u="none" dirty="0" smtClean="0"/>
              <a:t>、その掛金水準を体感して</a:t>
            </a:r>
            <a:r>
              <a:rPr kumimoji="1" lang="ja-JP" altLang="en-US" dirty="0" smtClean="0"/>
              <a:t>みてください。</a:t>
            </a:r>
            <a:endParaRPr kumimoji="1" lang="en-US" altLang="ja-JP" dirty="0" smtClean="0"/>
          </a:p>
          <a:p>
            <a:r>
              <a:rPr kumimoji="1" lang="ja-JP" altLang="en-US" dirty="0" smtClean="0"/>
              <a:t>そして浮いたお金は長期共済・税制適格年金を使い、未来の「楽しみ」のために積み立てることをおすすめします。</a:t>
            </a:r>
            <a:endParaRPr kumimoji="1" lang="en-US" altLang="ja-JP" dirty="0" smtClean="0"/>
          </a:p>
        </p:txBody>
      </p:sp>
    </p:spTree>
    <p:extLst>
      <p:ext uri="{BB962C8B-B14F-4D97-AF65-F5344CB8AC3E}">
        <p14:creationId xmlns:p14="http://schemas.microsoft.com/office/powerpoint/2010/main" val="137414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みんなで利用すれば、みんなの豊かな生活につながる、</a:t>
            </a:r>
            <a:r>
              <a:rPr kumimoji="1" lang="ja-JP" altLang="en-US" dirty="0" err="1" smtClean="0"/>
              <a:t>そんなじちろう</a:t>
            </a:r>
            <a:r>
              <a:rPr kumimoji="1" lang="ja-JP" altLang="en-US" dirty="0" smtClean="0"/>
              <a:t>共済を、</a:t>
            </a:r>
            <a:endParaRPr kumimoji="1" lang="en-US" altLang="ja-JP" dirty="0" smtClean="0"/>
          </a:p>
          <a:p>
            <a:r>
              <a:rPr kumimoji="1" lang="ja-JP" altLang="en-US" dirty="0" smtClean="0"/>
              <a:t>自分のためにも、仲間のためにもぜひ活用してください。</a:t>
            </a:r>
            <a:endParaRPr kumimoji="1" lang="en-US" altLang="ja-JP" dirty="0" smtClean="0"/>
          </a:p>
          <a:p>
            <a:pPr defTabSz="946678">
              <a:defRPr/>
            </a:pPr>
            <a:r>
              <a:rPr kumimoji="1" lang="ja-JP" altLang="en-US" dirty="0" smtClean="0"/>
              <a:t>そして職場の方にも、</a:t>
            </a:r>
            <a:r>
              <a:rPr kumimoji="1" lang="ja-JP" altLang="en-US" dirty="0" err="1" smtClean="0"/>
              <a:t>じちろう</a:t>
            </a:r>
            <a:r>
              <a:rPr kumimoji="1" lang="ja-JP" altLang="en-US" dirty="0" smtClean="0"/>
              <a:t>共済の魅力を広めていってください。</a:t>
            </a:r>
            <a:endParaRPr kumimoji="1" lang="en-US" altLang="ja-JP" dirty="0" smtClean="0"/>
          </a:p>
          <a:p>
            <a:pPr defTabSz="946678">
              <a:defRPr/>
            </a:pPr>
            <a:r>
              <a:rPr kumimoji="1" lang="ja-JP" altLang="en-US" dirty="0" smtClean="0"/>
              <a:t>共に頑張りましょう。</a:t>
            </a:r>
            <a:endParaRPr kumimoji="1" lang="en-US" altLang="ja-JP" dirty="0" smtClean="0"/>
          </a:p>
        </p:txBody>
      </p:sp>
    </p:spTree>
    <p:extLst>
      <p:ext uri="{BB962C8B-B14F-4D97-AF65-F5344CB8AC3E}">
        <p14:creationId xmlns:p14="http://schemas.microsoft.com/office/powerpoint/2010/main" val="156727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本日はご覧の流れでお話をしていきます。</a:t>
            </a:r>
            <a:endParaRPr kumimoji="1" lang="en-US" altLang="ja-JP" dirty="0" smtClean="0"/>
          </a:p>
          <a:p>
            <a:r>
              <a:rPr kumimoji="1" lang="ja-JP" altLang="en-US" dirty="0" smtClean="0"/>
              <a:t>■まずは保障の考え方についてです。</a:t>
            </a:r>
            <a:endParaRPr kumimoji="1" lang="ja-JP" altLang="en-US" dirty="0"/>
          </a:p>
        </p:txBody>
      </p:sp>
    </p:spTree>
    <p:extLst>
      <p:ext uri="{BB962C8B-B14F-4D97-AF65-F5344CB8AC3E}">
        <p14:creationId xmlns:p14="http://schemas.microsoft.com/office/powerpoint/2010/main" val="282696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じちろう</a:t>
            </a:r>
            <a:r>
              <a:rPr kumimoji="1" lang="ja-JP" altLang="en-US" dirty="0" smtClean="0"/>
              <a:t>共済は自治労組合員のための自治労組合員しか利用できない保障制度です。</a:t>
            </a:r>
            <a:endParaRPr kumimoji="1" lang="en-US" altLang="ja-JP" dirty="0" smtClean="0"/>
          </a:p>
          <a:p>
            <a:r>
              <a:rPr kumimoji="1" lang="ja-JP" altLang="en-US" dirty="0" smtClean="0"/>
              <a:t>保障は万一何かが起きた時のお金の負担をカバーしてくれるものです。</a:t>
            </a:r>
            <a:endParaRPr kumimoji="1" lang="en-US" altLang="ja-JP" dirty="0" smtClean="0"/>
          </a:p>
          <a:p>
            <a:r>
              <a:rPr kumimoji="1" lang="ja-JP" altLang="en-US" dirty="0" smtClean="0"/>
              <a:t>本日は死亡保障と医療保障の話をしますが、</a:t>
            </a:r>
            <a:endParaRPr kumimoji="1" lang="en-US" altLang="ja-JP" dirty="0" smtClean="0"/>
          </a:p>
          <a:p>
            <a:r>
              <a:rPr kumimoji="1" lang="ja-JP" altLang="en-US" dirty="0" smtClean="0"/>
              <a:t>そもそも保障って必要なの？ということを疑問に思っている方もいるかもしれません。</a:t>
            </a:r>
            <a:endParaRPr kumimoji="1" lang="en-US" altLang="ja-JP" dirty="0" smtClean="0"/>
          </a:p>
          <a:p>
            <a:endParaRPr kumimoji="1" lang="en-US" altLang="ja-JP" dirty="0" smtClean="0"/>
          </a:p>
          <a:p>
            <a:r>
              <a:rPr kumimoji="1" lang="ja-JP" altLang="en-US" dirty="0" smtClean="0"/>
              <a:t>そこで、万一の時のためのお金を貯蓄でまかなう場合と、保障で用意した場合をくらべてみましょう。</a:t>
            </a:r>
            <a:endParaRPr kumimoji="1" lang="en-US" altLang="ja-JP" dirty="0" smtClean="0"/>
          </a:p>
          <a:p>
            <a:endParaRPr kumimoji="1" lang="en-US" altLang="ja-JP" dirty="0" smtClean="0"/>
          </a:p>
          <a:p>
            <a:r>
              <a:rPr kumimoji="1" lang="ja-JP" altLang="en-US" dirty="0" smtClean="0"/>
              <a:t>■</a:t>
            </a:r>
            <a:r>
              <a:rPr kumimoji="1" lang="ja-JP" altLang="en-US" u="sng" dirty="0" smtClean="0"/>
              <a:t>貯蓄では、お金を少しずつ積み立てていくので、貯蓄残高は三角形になります。</a:t>
            </a:r>
            <a:endParaRPr kumimoji="1" lang="en-US" altLang="ja-JP" u="sng" dirty="0" smtClean="0"/>
          </a:p>
          <a:p>
            <a:r>
              <a:rPr kumimoji="1" lang="ja-JP" altLang="en-US" u="sng" dirty="0" smtClean="0"/>
              <a:t>万一の時に必要な金額を準備できていないというケースも出てきます。</a:t>
            </a:r>
            <a:endParaRPr kumimoji="1" lang="en-US" altLang="ja-JP" u="sng" dirty="0" smtClean="0"/>
          </a:p>
          <a:p>
            <a:endParaRPr kumimoji="1" lang="en-US" altLang="ja-JP" dirty="0" smtClean="0"/>
          </a:p>
          <a:p>
            <a:r>
              <a:rPr kumimoji="1" lang="ja-JP" altLang="en-US" dirty="0" smtClean="0"/>
              <a:t>■一方で保障は必要な費用を支払い、自身が選択した保障額が支払われるので、万一の時のために用意できているお金は、四角の形となります。</a:t>
            </a:r>
            <a:endParaRPr kumimoji="1" lang="en-US" altLang="ja-JP" dirty="0" smtClean="0"/>
          </a:p>
          <a:p>
            <a:r>
              <a:rPr kumimoji="1" lang="ja-JP" altLang="en-US" dirty="0" smtClean="0"/>
              <a:t>保障では、保障をスタートした瞬間から、万一の時のための準備ができているのです。</a:t>
            </a:r>
            <a:endParaRPr kumimoji="1" lang="en-US" altLang="ja-JP" dirty="0" smtClean="0"/>
          </a:p>
          <a:p>
            <a:endParaRPr kumimoji="1" lang="en-US" altLang="ja-JP" dirty="0" smtClean="0"/>
          </a:p>
          <a:p>
            <a:r>
              <a:rPr kumimoji="1" lang="ja-JP" altLang="en-US" dirty="0" smtClean="0"/>
              <a:t>■貯蓄は貯蓄、保障は保障と分けて考え、</a:t>
            </a:r>
            <a:endParaRPr kumimoji="1" lang="en-US" altLang="ja-JP" dirty="0" smtClean="0"/>
          </a:p>
          <a:p>
            <a:r>
              <a:rPr kumimoji="1" lang="ja-JP" altLang="en-US" dirty="0" smtClean="0"/>
              <a:t>万一のリスクには、保障で備えておくことが大切です。</a:t>
            </a:r>
            <a:endParaRPr kumimoji="1" lang="en-US" altLang="ja-JP" dirty="0" smtClean="0"/>
          </a:p>
          <a:p>
            <a:endParaRPr kumimoji="1" lang="en-US" altLang="ja-JP" dirty="0" smtClean="0"/>
          </a:p>
          <a:p>
            <a:r>
              <a:rPr kumimoji="1" lang="ja-JP" altLang="en-US" dirty="0" smtClean="0"/>
              <a:t>次に、ムダの無い保障の選び方についてお知らせします。</a:t>
            </a:r>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253981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smtClean="0"/>
              <a:t>それは必要保障額という考え方です。</a:t>
            </a:r>
            <a:endParaRPr kumimoji="1" lang="en-US" altLang="ja-JP" dirty="0" smtClean="0"/>
          </a:p>
          <a:p>
            <a:pPr defTabSz="946678">
              <a:defRPr/>
            </a:pPr>
            <a:r>
              <a:rPr kumimoji="1" lang="ja-JP" altLang="en-US" dirty="0" smtClean="0"/>
              <a:t>一言で言うと、必要な分だけ保障を備えましょうという事です。</a:t>
            </a:r>
            <a:endParaRPr kumimoji="1" lang="en-US" altLang="ja-JP" dirty="0" smtClean="0"/>
          </a:p>
          <a:p>
            <a:pPr defTabSz="946678">
              <a:defRPr/>
            </a:pPr>
            <a:endParaRPr kumimoji="1" lang="en-US" altLang="ja-JP" dirty="0" smtClean="0"/>
          </a:p>
          <a:p>
            <a:pPr defTabSz="946678">
              <a:defRPr/>
            </a:pPr>
            <a:r>
              <a:rPr kumimoji="1" lang="ja-JP" altLang="en-US" dirty="0" smtClean="0"/>
              <a:t>給料明細を見ると、毎月の賃金から社会保険料が控除されていると思います。</a:t>
            </a:r>
            <a:endParaRPr kumimoji="1" lang="en-US" altLang="ja-JP" dirty="0" smtClean="0"/>
          </a:p>
          <a:p>
            <a:pPr defTabSz="946678">
              <a:defRPr/>
            </a:pPr>
            <a:r>
              <a:rPr kumimoji="1" lang="ja-JP" altLang="en-US" dirty="0" smtClean="0"/>
              <a:t>さらに職場には福利厚生がありますよね。</a:t>
            </a:r>
            <a:endParaRPr kumimoji="1" lang="en-US" altLang="ja-JP" dirty="0" smtClean="0"/>
          </a:p>
          <a:p>
            <a:pPr defTabSz="946678">
              <a:defRPr/>
            </a:pPr>
            <a:r>
              <a:rPr kumimoji="1" lang="ja-JP" altLang="en-US" dirty="0" smtClean="0"/>
              <a:t>という事は、</a:t>
            </a:r>
            <a:endParaRPr kumimoji="1" lang="en-US" altLang="ja-JP" dirty="0" smtClean="0"/>
          </a:p>
          <a:p>
            <a:pPr defTabSz="946678">
              <a:defRPr/>
            </a:pPr>
            <a:r>
              <a:rPr kumimoji="1" lang="ja-JP" altLang="en-US" dirty="0" smtClean="0"/>
              <a:t>■皆さんには、万一の時には、何かしらの保障がすでに用意されているという事なのです。</a:t>
            </a:r>
            <a:endParaRPr kumimoji="1" lang="en-US" altLang="ja-JP" dirty="0" smtClean="0"/>
          </a:p>
          <a:p>
            <a:pPr defTabSz="946678">
              <a:defRPr/>
            </a:pPr>
            <a:r>
              <a:rPr kumimoji="1" lang="ja-JP" altLang="en-US" dirty="0" smtClean="0"/>
              <a:t>三角形の下の、公的保障と職域保障です。</a:t>
            </a:r>
            <a:endParaRPr kumimoji="1" lang="en-US" altLang="ja-JP" dirty="0" smtClean="0"/>
          </a:p>
          <a:p>
            <a:pPr defTabSz="946678">
              <a:defRPr/>
            </a:pPr>
            <a:r>
              <a:rPr kumimoji="1" lang="ja-JP" altLang="en-US" dirty="0" smtClean="0"/>
              <a:t>■公的保障や職域保障で不足する部分が、</a:t>
            </a:r>
            <a:endParaRPr kumimoji="1" lang="en-US" altLang="ja-JP" dirty="0" smtClean="0"/>
          </a:p>
          <a:p>
            <a:pPr defTabSz="946678">
              <a:defRPr/>
            </a:pPr>
            <a:r>
              <a:rPr kumimoji="1" lang="ja-JP" altLang="en-US" dirty="0" smtClean="0"/>
              <a:t>■共済や貯蓄といった私的保障で備えておくべき、必要保障額となります。</a:t>
            </a:r>
            <a:endParaRPr kumimoji="1" lang="en-US" altLang="ja-JP" dirty="0" smtClean="0"/>
          </a:p>
          <a:p>
            <a:pPr defTabSz="946678">
              <a:defRPr/>
            </a:pPr>
            <a:endParaRPr kumimoji="1" lang="en-US" altLang="ja-JP" dirty="0" smtClean="0"/>
          </a:p>
          <a:p>
            <a:pPr defTabSz="946678">
              <a:defRPr/>
            </a:pPr>
            <a:r>
              <a:rPr kumimoji="1" lang="ja-JP" altLang="en-US" dirty="0" smtClean="0"/>
              <a:t>■共済や保険で私的保障を用意する場合は、必要以上のお金を保障に使わなくてもいいように、</a:t>
            </a:r>
            <a:endParaRPr kumimoji="1" lang="en-US" altLang="ja-JP" dirty="0" smtClean="0"/>
          </a:p>
          <a:p>
            <a:pPr defTabSz="946678">
              <a:defRPr/>
            </a:pPr>
            <a:r>
              <a:rPr kumimoji="1" lang="ja-JP" altLang="en-US" dirty="0" smtClean="0"/>
              <a:t>必要保障額で備えることが大切です。</a:t>
            </a:r>
            <a:endParaRPr kumimoji="1" lang="en-US" altLang="ja-JP" dirty="0" smtClean="0"/>
          </a:p>
        </p:txBody>
      </p:sp>
    </p:spTree>
    <p:extLst>
      <p:ext uri="{BB962C8B-B14F-4D97-AF65-F5344CB8AC3E}">
        <p14:creationId xmlns:p14="http://schemas.microsoft.com/office/powerpoint/2010/main" val="334200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0096">
              <a:defRPr/>
            </a:pPr>
            <a:r>
              <a:rPr kumimoji="1" lang="ja-JP" altLang="en-US" dirty="0" smtClean="0"/>
              <a:t>この必要保障額の考え方をもとに、死亡保障と医療保障のめや</a:t>
            </a:r>
            <a:r>
              <a:rPr kumimoji="1" lang="ja-JP" altLang="en-US" dirty="0" err="1" smtClean="0"/>
              <a:t>すを</a:t>
            </a:r>
            <a:r>
              <a:rPr kumimoji="1" lang="ja-JP" altLang="en-US" dirty="0" smtClean="0"/>
              <a:t>考えると、</a:t>
            </a:r>
            <a:endParaRPr kumimoji="1" lang="en-US" altLang="ja-JP" dirty="0" smtClean="0"/>
          </a:p>
          <a:p>
            <a:pPr defTabSz="980096">
              <a:defRPr/>
            </a:pPr>
            <a:r>
              <a:rPr kumimoji="1" lang="ja-JP" altLang="en-US" dirty="0" smtClean="0"/>
              <a:t>■ご覧のようになります。</a:t>
            </a:r>
            <a:endParaRPr kumimoji="1" lang="en-US" altLang="ja-JP" dirty="0" smtClean="0"/>
          </a:p>
          <a:p>
            <a:r>
              <a:rPr kumimoji="1" lang="ja-JP" altLang="en-US" dirty="0" smtClean="0"/>
              <a:t>死亡保障は、もし自分が死んでしまったときに、家族のためにお金を残しておくための保障です。</a:t>
            </a:r>
            <a:endParaRPr kumimoji="1" lang="en-US" altLang="ja-JP" dirty="0" smtClean="0"/>
          </a:p>
          <a:p>
            <a:r>
              <a:rPr kumimoji="1" lang="ja-JP" altLang="en-US" dirty="0" smtClean="0"/>
              <a:t>単身の場合は</a:t>
            </a:r>
            <a:r>
              <a:rPr kumimoji="1" lang="en-US" altLang="ja-JP" dirty="0" smtClean="0"/>
              <a:t>1,000</a:t>
            </a:r>
            <a:r>
              <a:rPr kumimoji="1" lang="ja-JP" altLang="en-US" dirty="0" smtClean="0"/>
              <a:t>万円以下</a:t>
            </a:r>
            <a:r>
              <a:rPr kumimoji="1" lang="en-US" altLang="ja-JP" dirty="0" smtClean="0"/>
              <a:t>,</a:t>
            </a:r>
          </a:p>
          <a:p>
            <a:r>
              <a:rPr kumimoji="1" lang="ja-JP" altLang="en-US" dirty="0" smtClean="0"/>
              <a:t>ご家庭をお持ちの方は状況に応じ、</a:t>
            </a:r>
            <a:r>
              <a:rPr kumimoji="1" lang="en-US" altLang="ja-JP" dirty="0" smtClean="0"/>
              <a:t>1,000</a:t>
            </a:r>
            <a:r>
              <a:rPr kumimoji="1" lang="ja-JP" altLang="en-US" dirty="0" smtClean="0"/>
              <a:t>万円から</a:t>
            </a:r>
            <a:r>
              <a:rPr kumimoji="1" lang="en-US" altLang="ja-JP" dirty="0" smtClean="0"/>
              <a:t>5,000</a:t>
            </a:r>
            <a:r>
              <a:rPr kumimoji="1" lang="ja-JP" altLang="en-US" dirty="0" smtClean="0"/>
              <a:t>万円がひとつのめや</a:t>
            </a:r>
            <a:r>
              <a:rPr kumimoji="1" lang="ja-JP" altLang="en-US" dirty="0" err="1" smtClean="0"/>
              <a:t>すに</a:t>
            </a:r>
            <a:r>
              <a:rPr kumimoji="1" lang="ja-JP" altLang="en-US" dirty="0" smtClean="0"/>
              <a:t>なります。</a:t>
            </a:r>
            <a:endParaRPr kumimoji="1" lang="en-US" altLang="ja-JP" dirty="0" smtClean="0"/>
          </a:p>
          <a:p>
            <a:endParaRPr kumimoji="1" lang="en-US" altLang="ja-JP" dirty="0" smtClean="0"/>
          </a:p>
          <a:p>
            <a:r>
              <a:rPr kumimoji="1" lang="ja-JP" altLang="en-US" u="sng" dirty="0" smtClean="0"/>
              <a:t>一方、医療保障は、病気やけがをしたときの自己負担金をカバーするための保障です。</a:t>
            </a:r>
            <a:endParaRPr kumimoji="1" lang="en-US" altLang="ja-JP" u="sng" dirty="0" smtClean="0"/>
          </a:p>
          <a:p>
            <a:r>
              <a:rPr kumimoji="1" lang="ja-JP" altLang="en-US" u="sng" dirty="0" smtClean="0"/>
              <a:t>病気やけがをしてお金がかかるのは、入院した時ですが、</a:t>
            </a:r>
            <a:endParaRPr kumimoji="1" lang="en-US" altLang="ja-JP" u="sng" dirty="0" smtClean="0"/>
          </a:p>
          <a:p>
            <a:r>
              <a:rPr kumimoji="1" lang="ja-JP" altLang="en-US" u="sng" dirty="0" smtClean="0"/>
              <a:t>入院日額</a:t>
            </a:r>
            <a:r>
              <a:rPr kumimoji="1" lang="en-US" altLang="ja-JP" dirty="0" smtClean="0"/>
              <a:t>3,000</a:t>
            </a:r>
            <a:r>
              <a:rPr kumimoji="1" lang="ja-JP" altLang="en-US" dirty="0" smtClean="0"/>
              <a:t>円を用意しておけば、最低限の医療費と食事代は備えておけます。</a:t>
            </a:r>
            <a:endParaRPr kumimoji="1" lang="en-US" altLang="ja-JP" dirty="0" smtClean="0"/>
          </a:p>
          <a:p>
            <a:r>
              <a:rPr kumimoji="1" lang="ja-JP" altLang="en-US" dirty="0" smtClean="0"/>
              <a:t>個室を希望する場合には、</a:t>
            </a:r>
            <a:r>
              <a:rPr kumimoji="1" lang="ja-JP" altLang="en-US" u="sng" dirty="0" smtClean="0"/>
              <a:t>入院日額</a:t>
            </a:r>
            <a:r>
              <a:rPr kumimoji="1" lang="en-US" altLang="ja-JP" u="sng" dirty="0" smtClean="0"/>
              <a:t>5,000</a:t>
            </a:r>
            <a:r>
              <a:rPr kumimoji="1" lang="ja-JP" altLang="en-US" u="sng" dirty="0" smtClean="0"/>
              <a:t>円以上</a:t>
            </a:r>
            <a:r>
              <a:rPr kumimoji="1" lang="ja-JP" altLang="en-US" dirty="0" smtClean="0"/>
              <a:t>がめやすとなります。</a:t>
            </a:r>
            <a:endParaRPr kumimoji="1" lang="en-US" altLang="ja-JP" dirty="0" smtClean="0"/>
          </a:p>
        </p:txBody>
      </p:sp>
    </p:spTree>
    <p:extLst>
      <p:ext uri="{BB962C8B-B14F-4D97-AF65-F5344CB8AC3E}">
        <p14:creationId xmlns:p14="http://schemas.microsoft.com/office/powerpoint/2010/main" val="310247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死亡保障と医療保障に備えるためのツールとして活用していただきたいのが、団体生命共済です。</a:t>
            </a:r>
            <a:endParaRPr kumimoji="1" lang="en-US" altLang="ja-JP" dirty="0" smtClean="0"/>
          </a:p>
        </p:txBody>
      </p:sp>
    </p:spTree>
    <p:extLst>
      <p:ext uri="{BB962C8B-B14F-4D97-AF65-F5344CB8AC3E}">
        <p14:creationId xmlns:p14="http://schemas.microsoft.com/office/powerpoint/2010/main" val="16264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smtClean="0"/>
              <a:t>団体生命共済は、死亡保障と医療保障が「ひとまとめ」になった制度です。</a:t>
            </a:r>
            <a:endParaRPr kumimoji="1" lang="en-US" altLang="ja-JP" dirty="0" smtClean="0"/>
          </a:p>
          <a:p>
            <a:endParaRPr kumimoji="1" lang="en-US" altLang="ja-JP" dirty="0" smtClean="0"/>
          </a:p>
          <a:p>
            <a:pPr defTabSz="946678">
              <a:defRPr/>
            </a:pPr>
            <a:r>
              <a:rPr kumimoji="1" lang="ja-JP" altLang="en-US" dirty="0" smtClean="0"/>
              <a:t>団体生命共済では、亡くなった時や</a:t>
            </a:r>
            <a:r>
              <a:rPr kumimoji="1" lang="ja-JP" altLang="en-US" dirty="0" err="1" smtClean="0"/>
              <a:t>重度障がいに</a:t>
            </a:r>
            <a:r>
              <a:rPr kumimoji="1" lang="ja-JP" altLang="en-US" dirty="0" smtClean="0"/>
              <a:t>なった時の保障をはじめ、入院や手術、がん保障まで、充実した保障が</a:t>
            </a:r>
            <a:r>
              <a:rPr kumimoji="1" lang="ja-JP" altLang="en-US" u="sng" dirty="0" smtClean="0"/>
              <a:t>ひとまとめ</a:t>
            </a:r>
            <a:r>
              <a:rPr kumimoji="1" lang="ja-JP" altLang="en-US" dirty="0" smtClean="0"/>
              <a:t>になっていますので、いのちと健康に関する保障は、団体生命共済だけでほとんどカバーできます。</a:t>
            </a:r>
            <a:endParaRPr kumimoji="1" lang="en-US" altLang="ja-JP" dirty="0" smtClean="0"/>
          </a:p>
          <a:p>
            <a:pPr defTabSz="946678">
              <a:defRPr/>
            </a:pPr>
            <a:r>
              <a:rPr kumimoji="1" lang="ja-JP" altLang="en-US" u="sng" dirty="0" smtClean="0"/>
              <a:t>■図の中で「通院」とありますが、けがで</a:t>
            </a:r>
            <a:r>
              <a:rPr kumimoji="1" lang="en-US" altLang="ja-JP" u="sng" dirty="0" smtClean="0"/>
              <a:t>5</a:t>
            </a:r>
            <a:r>
              <a:rPr kumimoji="1" lang="ja-JP" altLang="en-US" u="sng" dirty="0" smtClean="0"/>
              <a:t>日以上通院をすると共済金が受け取れます。「まだ若いし、病気よりもけがの方が心配だな」と思う方にも、団体生命共済はおすすめです。</a:t>
            </a:r>
            <a:endParaRPr kumimoji="1" lang="en-US" altLang="ja-JP" u="sng" dirty="0" smtClean="0"/>
          </a:p>
        </p:txBody>
      </p:sp>
    </p:spTree>
    <p:extLst>
      <p:ext uri="{BB962C8B-B14F-4D97-AF65-F5344CB8AC3E}">
        <p14:creationId xmlns:p14="http://schemas.microsoft.com/office/powerpoint/2010/main" val="275409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smtClean="0"/>
              <a:t>世の中にはたくさんの保障がありますが、</a:t>
            </a:r>
            <a:endParaRPr kumimoji="1" lang="en-US" altLang="ja-JP" dirty="0" smtClean="0"/>
          </a:p>
          <a:p>
            <a:pPr defTabSz="946678">
              <a:defRPr/>
            </a:pPr>
            <a:r>
              <a:rPr kumimoji="1" lang="ja-JP" altLang="en-US" dirty="0" smtClean="0"/>
              <a:t>そのなかでも、団体生命共済には強みがあります。</a:t>
            </a:r>
            <a:endParaRPr kumimoji="1" lang="en-US" altLang="ja-JP" dirty="0" smtClean="0"/>
          </a:p>
          <a:p>
            <a:pPr defTabSz="946678">
              <a:defRPr/>
            </a:pPr>
            <a:r>
              <a:rPr kumimoji="1" lang="ja-JP" altLang="en-US" dirty="0" smtClean="0"/>
              <a:t>強み１つ目は、「助け合い」です。</a:t>
            </a:r>
            <a:endParaRPr kumimoji="1" lang="en-US" altLang="ja-JP" dirty="0" smtClean="0"/>
          </a:p>
          <a:p>
            <a:pPr defTabSz="946678">
              <a:defRPr/>
            </a:pPr>
            <a:r>
              <a:rPr lang="ja-JP" altLang="en-US" dirty="0" smtClean="0">
                <a:latin typeface="メイリオ" panose="020B0604030504040204" pitchFamily="50" charset="-128"/>
                <a:ea typeface="メイリオ" panose="020B0604030504040204" pitchFamily="50" charset="-128"/>
              </a:rPr>
              <a:t>そもそも団体生命共済は、</a:t>
            </a:r>
            <a:endParaRPr lang="en-US" altLang="ja-JP" dirty="0" smtClean="0">
              <a:latin typeface="メイリオ" panose="020B0604030504040204" pitchFamily="50" charset="-128"/>
              <a:ea typeface="メイリオ" panose="020B0604030504040204" pitchFamily="50" charset="-128"/>
            </a:endParaRPr>
          </a:p>
          <a:p>
            <a:pPr defTabSz="946678">
              <a:defRPr/>
            </a:pPr>
            <a:r>
              <a:rPr lang="ja-JP" altLang="en-US" dirty="0" smtClean="0">
                <a:latin typeface="メイリオ" panose="020B0604030504040204" pitchFamily="50" charset="-128"/>
                <a:ea typeface="メイリオ" panose="020B0604030504040204" pitchFamily="50" charset="-128"/>
              </a:rPr>
              <a:t>みんなでお金を出し合って、困った時には支えあおうという、助け合いの制度ですが、</a:t>
            </a:r>
            <a:endParaRPr lang="en-US" altLang="ja-JP" dirty="0" smtClean="0">
              <a:latin typeface="メイリオ" panose="020B0604030504040204" pitchFamily="50" charset="-128"/>
              <a:ea typeface="メイリオ" panose="020B0604030504040204" pitchFamily="50" charset="-128"/>
            </a:endParaRPr>
          </a:p>
          <a:p>
            <a:pPr defTabSz="946678">
              <a:defRPr/>
            </a:pPr>
            <a:r>
              <a:rPr lang="ja-JP" altLang="en-US" dirty="0" smtClean="0">
                <a:latin typeface="メイリオ" panose="020B0604030504040204" pitchFamily="50" charset="-128"/>
                <a:ea typeface="メイリオ" panose="020B0604030504040204" pitchFamily="50" charset="-128"/>
              </a:rPr>
              <a:t>■都道府県や組合の</a:t>
            </a:r>
            <a:r>
              <a:rPr lang="en-US" altLang="ja-JP" dirty="0" smtClean="0">
                <a:latin typeface="メイリオ" panose="020B0604030504040204" pitchFamily="50" charset="-128"/>
                <a:ea typeface="メイリオ" panose="020B0604030504040204" pitchFamily="50" charset="-128"/>
              </a:rPr>
              <a:t>8</a:t>
            </a:r>
            <a:r>
              <a:rPr lang="ja-JP" altLang="en-US" dirty="0" smtClean="0">
                <a:latin typeface="メイリオ" panose="020B0604030504040204" pitchFamily="50" charset="-128"/>
                <a:ea typeface="メイリオ" panose="020B0604030504040204" pitchFamily="50" charset="-128"/>
              </a:rPr>
              <a:t>割以上の仲間が団体生命共済に加入すると、その都道府県や組合では健康状態に問題がある人でも団体生命共済に加入できます。</a:t>
            </a:r>
            <a:endParaRPr lang="en-US" altLang="ja-JP"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■まさにみんなで入ってみんなで助け合おうという制度になっているのです。</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632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D62C4FB-1BD2-4318-8DDA-8B64C67EE7D1}"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8004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A0558B4-C449-4536-842E-9C210E6FA0D2}"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97931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5576279-92EA-42CE-89AF-85BA1A7187BF}"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3090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912B801-C97E-4F58-871F-EFB8440AF510}"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035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7085CD-A99F-4050-8653-6035B6B63C44}"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50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35FFFAC-A6F1-47E0-BEB0-097EB62FCBEE}"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950249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ECF781-C465-4E52-92EB-4061C3862615}"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16550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1FAEB39-45D4-44D8-AB60-56EBD6794177}"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24878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通常（背景なし）">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335360" y="1268760"/>
            <a:ext cx="11521280" cy="5040560"/>
          </a:xfrm>
        </p:spPr>
        <p:txBody>
          <a:bodyPr>
            <a:normAutofit/>
          </a:bodyPr>
          <a:lstStyle>
            <a:lvl1pPr marL="0" indent="0">
              <a:buFont typeface="Wingdings" pitchFamily="2" charset="2"/>
              <a:buNone/>
              <a:defRPr sz="2400" b="1">
                <a:solidFill>
                  <a:schemeClr val="tx2">
                    <a:lumMod val="75000"/>
                  </a:schemeClr>
                </a:solidFill>
                <a:latin typeface="ＭＳ ゴシック" pitchFamily="49" charset="-128"/>
                <a:ea typeface="ＭＳ ゴシック" pitchFamily="49" charset="-128"/>
              </a:defRPr>
            </a:lvl1pPr>
            <a:lvl2pPr marL="800100" indent="-342900">
              <a:buFont typeface="Wingdings" pitchFamily="2" charset="2"/>
              <a:buChar char="Ø"/>
              <a:defRPr sz="2400" b="1">
                <a:solidFill>
                  <a:srgbClr val="002060"/>
                </a:solidFill>
                <a:latin typeface="ＭＳ ゴシック" pitchFamily="49" charset="-128"/>
                <a:ea typeface="ＭＳ ゴシック" pitchFamily="49" charset="-128"/>
              </a:defRPr>
            </a:lvl2pPr>
            <a:lvl3pPr marL="1143000" indent="-228600">
              <a:buFont typeface="Wingdings" pitchFamily="2" charset="2"/>
              <a:buChar char="Ø"/>
              <a:defRPr sz="2400" b="1">
                <a:solidFill>
                  <a:srgbClr val="002060"/>
                </a:solidFill>
                <a:latin typeface="ＭＳ ゴシック" pitchFamily="49" charset="-128"/>
                <a:ea typeface="ＭＳ ゴシック" pitchFamily="49" charset="-128"/>
              </a:defRPr>
            </a:lvl3pPr>
            <a:lvl4pPr marL="1600200" indent="-228600">
              <a:buFont typeface="Wingdings" pitchFamily="2" charset="2"/>
              <a:buChar char="Ø"/>
              <a:defRPr sz="2400" b="1">
                <a:solidFill>
                  <a:srgbClr val="002060"/>
                </a:solidFill>
                <a:latin typeface="ＭＳ ゴシック" pitchFamily="49" charset="-128"/>
                <a:ea typeface="ＭＳ ゴシック" pitchFamily="49" charset="-128"/>
              </a:defRPr>
            </a:lvl4pPr>
            <a:lvl5pPr marL="1828800" indent="0">
              <a:buFont typeface="Wingdings" pitchFamily="2" charset="2"/>
              <a:buNone/>
              <a:defRPr sz="2400" b="1">
                <a:solidFill>
                  <a:srgbClr val="002060"/>
                </a:solidFill>
                <a:latin typeface="ＭＳ ゴシック" pitchFamily="49" charset="-128"/>
                <a:ea typeface="ＭＳ ゴシック" pitchFamily="49" charset="-128"/>
              </a:defRPr>
            </a:lvl5pPr>
            <a:lvl6pPr>
              <a:defRPr sz="1600"/>
            </a:lvl6pPr>
            <a:lvl7pPr>
              <a:defRPr sz="1600"/>
            </a:lvl7pPr>
            <a:lvl8pPr>
              <a:defRPr sz="1600"/>
            </a:lvl8pPr>
            <a:lvl9pPr>
              <a:defRPr sz="1600"/>
            </a:lvl9pPr>
          </a:lstStyle>
          <a:p>
            <a:pPr lvl="0"/>
            <a:r>
              <a:rPr kumimoji="1" lang="ja-JP" altLang="en-US" dirty="0"/>
              <a:t>マスター テキストの書式設定</a:t>
            </a:r>
          </a:p>
        </p:txBody>
      </p:sp>
      <p:sp>
        <p:nvSpPr>
          <p:cNvPr id="2" name="タイトル 1"/>
          <p:cNvSpPr>
            <a:spLocks noGrp="1"/>
          </p:cNvSpPr>
          <p:nvPr>
            <p:ph type="title"/>
          </p:nvPr>
        </p:nvSpPr>
        <p:spPr>
          <a:xfrm>
            <a:off x="0" y="0"/>
            <a:ext cx="12192000" cy="562074"/>
          </a:xfrm>
          <a:noFill/>
          <a:ln>
            <a:noFill/>
          </a:ln>
          <a:effectLst>
            <a:softEdge rad="139700"/>
          </a:effectLst>
        </p:spPr>
        <p:txBody>
          <a:bodyPr anchor="t" anchorCtr="0">
            <a:noAutofit/>
          </a:bodyPr>
          <a:lstStyle>
            <a:lvl1pPr algn="l">
              <a:defRPr sz="3000" b="1" i="0" u="none">
                <a:ln>
                  <a:noFill/>
                </a:ln>
                <a:solidFill>
                  <a:schemeClr val="tx2">
                    <a:lumMod val="75000"/>
                  </a:schemeClr>
                </a:solidFill>
                <a:effectLst/>
                <a:latin typeface="ＭＳ ゴシック" panose="020B0609070205080204" pitchFamily="49" charset="-128"/>
                <a:ea typeface="ＭＳ ゴシック" panose="020B0609070205080204" pitchFamily="49" charset="-128"/>
                <a:cs typeface="メイリオ"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12000"/>
            <a:ext cx="11521280" cy="432048"/>
          </a:xfrm>
        </p:spPr>
        <p:txBody>
          <a:bodyPr anchor="ctr" anchorCtr="0">
            <a:noAutofit/>
          </a:bodyPr>
          <a:lstStyle>
            <a:lvl1pPr marL="0" indent="0">
              <a:buNone/>
              <a:defRPr sz="2500" b="1">
                <a:ln w="3175">
                  <a:noFill/>
                </a:ln>
                <a:solidFill>
                  <a:schemeClr val="tx2">
                    <a:lumMod val="75000"/>
                  </a:schemeClr>
                </a:solidFill>
                <a:effectLst/>
                <a:latin typeface="ＭＳ ゴシック" panose="020B0609070205080204" pitchFamily="49" charset="-128"/>
                <a:ea typeface="ＭＳ ゴシック" panose="020B0609070205080204" pitchFamily="49" charset="-128"/>
                <a:cs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12" name="日付プレースホルダー 11"/>
          <p:cNvSpPr>
            <a:spLocks noGrp="1"/>
          </p:cNvSpPr>
          <p:nvPr>
            <p:ph type="dt" sz="half" idx="10"/>
          </p:nvPr>
        </p:nvSpPr>
        <p:spPr/>
        <p:txBody>
          <a:bodyPr/>
          <a:lstStyle>
            <a:lvl1pPr>
              <a:defRPr sz="1100">
                <a:solidFill>
                  <a:schemeClr val="tx2">
                    <a:lumMod val="75000"/>
                  </a:schemeClr>
                </a:solidFill>
                <a:latin typeface="ＭＳ ゴシック" panose="020B0609070205080204" pitchFamily="49" charset="-128"/>
                <a:ea typeface="ＭＳ ゴシック" panose="020B0609070205080204" pitchFamily="49" charset="-128"/>
              </a:defRPr>
            </a:lvl1pPr>
          </a:lstStyle>
          <a:p>
            <a:fld id="{CB162C2D-797C-4C76-9773-4A3BA3526C2A}" type="datetime1">
              <a:rPr lang="ja-JP" altLang="en-US" smtClean="0"/>
              <a:t>2022/3/7</a:t>
            </a:fld>
            <a:endParaRPr lang="ja-JP" altLang="en-US"/>
          </a:p>
        </p:txBody>
      </p:sp>
      <p:sp>
        <p:nvSpPr>
          <p:cNvPr id="15" name="スライド番号プレースホルダー 14"/>
          <p:cNvSpPr>
            <a:spLocks noGrp="1"/>
          </p:cNvSpPr>
          <p:nvPr>
            <p:ph type="sldNum" sz="quarter" idx="12"/>
          </p:nvPr>
        </p:nvSpPr>
        <p:spPr/>
        <p:txBody>
          <a:bodyPr/>
          <a:lstStyle>
            <a:lvl1pPr>
              <a:defRPr sz="1100">
                <a:solidFill>
                  <a:schemeClr val="tx2">
                    <a:lumMod val="75000"/>
                  </a:schemeClr>
                </a:solidFill>
                <a:latin typeface="ＭＳ ゴシック" panose="020B0609070205080204" pitchFamily="49" charset="-128"/>
                <a:ea typeface="ＭＳ ゴシック" panose="020B0609070205080204" pitchFamily="49" charset="-128"/>
              </a:defRPr>
            </a:lvl1pPr>
          </a:lstStyle>
          <a:p>
            <a:fld id="{9F880924-5F14-4AFC-B70F-9E813B075F0B}" type="slidenum">
              <a:rPr lang="ja-JP" altLang="en-US" smtClean="0"/>
              <a:pPr/>
              <a:t>‹#›</a:t>
            </a:fld>
            <a:endParaRPr lang="ja-JP" altLang="en-US"/>
          </a:p>
        </p:txBody>
      </p:sp>
      <p:sp>
        <p:nvSpPr>
          <p:cNvPr id="11" name="フッター プレースホルダー 4"/>
          <p:cNvSpPr>
            <a:spLocks noGrp="1"/>
          </p:cNvSpPr>
          <p:nvPr>
            <p:ph type="ftr" sz="quarter" idx="3"/>
          </p:nvPr>
        </p:nvSpPr>
        <p:spPr>
          <a:xfrm>
            <a:off x="1631504" y="6562129"/>
            <a:ext cx="8928992" cy="268139"/>
          </a:xfrm>
          <a:prstGeom prst="rect">
            <a:avLst/>
          </a:prstGeom>
        </p:spPr>
        <p:txBody>
          <a:bodyPr vert="horz" lIns="91440" tIns="45720" rIns="91440" bIns="45720" rtlCol="0" anchor="ctr"/>
          <a:lstStyle>
            <a:lvl1pPr algn="ctr">
              <a:defRPr sz="1100">
                <a:solidFill>
                  <a:schemeClr val="tx2">
                    <a:lumMod val="75000"/>
                  </a:schemeClr>
                </a:solidFill>
                <a:latin typeface="ＭＳ ゴシック" pitchFamily="49" charset="-128"/>
                <a:ea typeface="ＭＳ ゴシック" pitchFamily="49" charset="-128"/>
              </a:defRPr>
            </a:lvl1pPr>
          </a:lstStyle>
          <a:p>
            <a:endParaRPr lang="ja-JP" altLang="en-US" dirty="0"/>
          </a:p>
        </p:txBody>
      </p:sp>
      <p:cxnSp>
        <p:nvCxnSpPr>
          <p:cNvPr id="10" name="直線コネクタ 9"/>
          <p:cNvCxnSpPr/>
          <p:nvPr userDrawn="1"/>
        </p:nvCxnSpPr>
        <p:spPr>
          <a:xfrm>
            <a:off x="-16933" y="596040"/>
            <a:ext cx="12208933" cy="15960"/>
          </a:xfrm>
          <a:prstGeom prst="line">
            <a:avLst/>
          </a:prstGeom>
          <a:ln w="63500" cmpd="thinThick">
            <a:gradFill flip="none" rotWithShape="1">
              <a:gsLst>
                <a:gs pos="0">
                  <a:srgbClr val="00FF00">
                    <a:alpha val="80000"/>
                  </a:srgbClr>
                </a:gs>
                <a:gs pos="100000">
                  <a:schemeClr val="bg1"/>
                </a:gs>
              </a:gsLst>
              <a:lin ang="0" scaled="1"/>
              <a:tileRect/>
            </a:gra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251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97004" y="2070477"/>
            <a:ext cx="9397993" cy="1992025"/>
          </a:xfrm>
          <a:prstGeom prst="roundRect">
            <a:avLst/>
          </a:prstGeom>
          <a:solidFill>
            <a:schemeClr val="accent2">
              <a:lumMod val="75000"/>
            </a:schemeClr>
          </a:solidFill>
        </p:spPr>
        <p:txBody>
          <a:bodyPr anchor="ctr" anchorCtr="0">
            <a:noAutofit/>
          </a:bodyPr>
          <a:lstStyle>
            <a:lvl1pPr algn="ctr">
              <a:defRPr sz="5400" b="1">
                <a:solidFill>
                  <a:schemeClr val="bg1"/>
                </a:solidFill>
                <a:latin typeface="Meiryo UI" panose="020B0604030504040204" pitchFamily="50" charset="-128"/>
                <a:ea typeface="Meiryo UI" panose="020B0604030504040204" pitchFamily="50" charset="-128"/>
              </a:defRPr>
            </a:lvl1pPr>
          </a:lstStyle>
          <a:p>
            <a:r>
              <a:rPr lang="ja-JP" altLang="en-US" dirty="0" smtClean="0"/>
              <a:t>マスター タイトル</a:t>
            </a:r>
            <a:endParaRPr lang="en-US" dirty="0"/>
          </a:p>
        </p:txBody>
      </p:sp>
      <p:sp>
        <p:nvSpPr>
          <p:cNvPr id="3" name="Subtitle 2"/>
          <p:cNvSpPr>
            <a:spLocks noGrp="1"/>
          </p:cNvSpPr>
          <p:nvPr>
            <p:ph type="subTitle" idx="1"/>
          </p:nvPr>
        </p:nvSpPr>
        <p:spPr>
          <a:xfrm>
            <a:off x="2212532" y="4272382"/>
            <a:ext cx="7766936" cy="1096899"/>
          </a:xfrm>
          <a:gradFill>
            <a:gsLst>
              <a:gs pos="100000">
                <a:schemeClr val="accent3">
                  <a:lumMod val="20000"/>
                  <a:lumOff val="80000"/>
                </a:schemeClr>
              </a:gs>
              <a:gs pos="0">
                <a:schemeClr val="bg1"/>
              </a:gs>
            </a:gsLst>
            <a:lin ang="5400000" scaled="1"/>
          </a:gradFill>
        </p:spPr>
        <p:txBody>
          <a:bodyPr anchor="ctr" anchorCtr="0">
            <a:normAutofit/>
          </a:bodyPr>
          <a:lstStyle>
            <a:lvl1pPr marL="0" indent="0" algn="ctr">
              <a:buNone/>
              <a:defRPr sz="3200" b="1">
                <a:solidFill>
                  <a:srgbClr val="002060"/>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10" name="テキスト プレースホルダー 9"/>
          <p:cNvSpPr>
            <a:spLocks noGrp="1"/>
          </p:cNvSpPr>
          <p:nvPr>
            <p:ph type="body" sz="quarter" idx="13" hasCustomPrompt="1"/>
          </p:nvPr>
        </p:nvSpPr>
        <p:spPr>
          <a:xfrm>
            <a:off x="457200" y="749300"/>
            <a:ext cx="7518400" cy="914400"/>
          </a:xfrm>
        </p:spPr>
        <p:txBody>
          <a:bodyPr anchor="ctr" anchorCtr="0">
            <a:normAutofit/>
          </a:bodyPr>
          <a:lstStyle>
            <a:lvl1pPr marL="0" indent="0">
              <a:buNone/>
              <a:defRPr sz="28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latin typeface="Meiryo UI" panose="020B0604030504040204" pitchFamily="50" charset="-128"/>
                <a:ea typeface="Meiryo UI" panose="020B0604030504040204" pitchFamily="50" charset="-128"/>
              </a:rPr>
              <a:t>主催者・対象者</a:t>
            </a:r>
            <a:endParaRPr kumimoji="1" lang="ja-JP" altLang="en-US" dirty="0"/>
          </a:p>
        </p:txBody>
      </p:sp>
      <p:sp>
        <p:nvSpPr>
          <p:cNvPr id="23" name="テキスト プレースホルダー 9"/>
          <p:cNvSpPr>
            <a:spLocks noGrp="1"/>
          </p:cNvSpPr>
          <p:nvPr>
            <p:ph type="body" sz="quarter" idx="14" hasCustomPrompt="1"/>
          </p:nvPr>
        </p:nvSpPr>
        <p:spPr>
          <a:xfrm>
            <a:off x="2336800" y="5842000"/>
            <a:ext cx="7518400" cy="559276"/>
          </a:xfrm>
        </p:spPr>
        <p:txBody>
          <a:bodyPr anchor="ctr" anchorCtr="0">
            <a:normAutofit/>
          </a:bodyPr>
          <a:lstStyle>
            <a:lvl1pPr marL="0" indent="0" algn="ctr">
              <a:buNone/>
              <a:defRPr sz="2800" b="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t>発信主体</a:t>
            </a:r>
            <a:endParaRPr kumimoji="1" lang="ja-JP" altLang="en-US" dirty="0"/>
          </a:p>
        </p:txBody>
      </p:sp>
      <p:sp>
        <p:nvSpPr>
          <p:cNvPr id="18" name="正方形/長方形 17"/>
          <p:cNvSpPr/>
          <p:nvPr userDrawn="1"/>
        </p:nvSpPr>
        <p:spPr>
          <a:xfrm>
            <a:off x="1487183" y="6550223"/>
            <a:ext cx="9217634" cy="307777"/>
          </a:xfrm>
          <a:prstGeom prst="rect">
            <a:avLst/>
          </a:prstGeom>
        </p:spPr>
        <p:txBody>
          <a:bodyPr wrap="square">
            <a:spAutoFit/>
          </a:bodyPr>
          <a:lstStyle/>
          <a:p>
            <a:pPr algn="ctr"/>
            <a:r>
              <a:rPr kumimoji="1" lang="ja-JP" altLang="ja-JP" sz="1400" b="1" kern="100" dirty="0" smtClean="0">
                <a:solidFill>
                  <a:schemeClr val="tx1">
                    <a:lumMod val="75000"/>
                    <a:lumOff val="25000"/>
                  </a:schemeClr>
                </a:solidFill>
                <a:latin typeface="+mj-ea"/>
                <a:ea typeface="+mn-ea"/>
                <a:cs typeface="Times New Roman" panose="02020603050405020304" pitchFamily="18" charset="0"/>
              </a:rPr>
              <a:t>本</a:t>
            </a:r>
            <a:r>
              <a:rPr kumimoji="1" lang="ja-JP" altLang="en-US" sz="1400" b="1" kern="100" dirty="0" smtClean="0">
                <a:solidFill>
                  <a:schemeClr val="tx1">
                    <a:lumMod val="75000"/>
                    <a:lumOff val="25000"/>
                  </a:schemeClr>
                </a:solidFill>
                <a:latin typeface="+mj-ea"/>
                <a:ea typeface="+mn-ea"/>
                <a:cs typeface="Times New Roman" panose="02020603050405020304" pitchFamily="18" charset="0"/>
              </a:rPr>
              <a:t>動画</a:t>
            </a:r>
            <a:r>
              <a:rPr kumimoji="1" lang="ja-JP" altLang="ja-JP" sz="1400" b="1" kern="100" dirty="0" smtClean="0">
                <a:solidFill>
                  <a:schemeClr val="tx1">
                    <a:lumMod val="75000"/>
                    <a:lumOff val="25000"/>
                  </a:schemeClr>
                </a:solidFill>
                <a:latin typeface="+mj-ea"/>
                <a:ea typeface="+mn-ea"/>
                <a:cs typeface="Times New Roman" panose="02020603050405020304" pitchFamily="18" charset="0"/>
              </a:rPr>
              <a:t>は</a:t>
            </a:r>
            <a:r>
              <a:rPr kumimoji="1" lang="ja-JP" altLang="en-US" sz="1400" b="1" kern="100" dirty="0" smtClean="0">
                <a:solidFill>
                  <a:schemeClr val="tx1">
                    <a:lumMod val="75000"/>
                    <a:lumOff val="25000"/>
                  </a:schemeClr>
                </a:solidFill>
                <a:latin typeface="+mj-ea"/>
                <a:ea typeface="+mn-ea"/>
                <a:cs typeface="Times New Roman" panose="02020603050405020304" pitchFamily="18" charset="0"/>
              </a:rPr>
              <a:t>、情報提供を目的としたものであり、商品の推進・販売を目的とするものではありません。</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5858837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6C7BD7-2DA7-4A5B-9103-6D531A2D3547}"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43551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63A39E8-AFA5-4ACF-BDB6-B14FF0E4EBCC}" type="datetime1">
              <a:rPr kumimoji="1" lang="ja-JP" altLang="en-US" smtClean="0"/>
              <a:t>2022/3/7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97339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ACE6C08-ADB0-496E-AC7E-B39F5D0EDDCB}"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576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F486B3B-1EA3-4D8E-B0FA-1128D182CAE2}" type="datetime1">
              <a:rPr kumimoji="1" lang="ja-JP" altLang="en-US" smtClean="0"/>
              <a:t>2022/3/7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81199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4DD49E7-CCAD-4B56-8412-63230A57A7D5}" type="datetime1">
              <a:rPr kumimoji="1" lang="ja-JP" altLang="en-US" smtClean="0"/>
              <a:t>2022/3/7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28C29-2B79-4EE8-9B27-8EAFC38607DB}" type="slidenum">
              <a:rPr kumimoji="1" lang="ja-JP" altLang="en-US" smtClean="0"/>
              <a:t>‹#›</a:t>
            </a:fld>
            <a:endParaRPr kumimoji="1" lang="ja-JP" altLang="en-US" dirty="0"/>
          </a:p>
        </p:txBody>
      </p:sp>
    </p:spTree>
    <p:extLst>
      <p:ext uri="{BB962C8B-B14F-4D97-AF65-F5344CB8AC3E}">
        <p14:creationId xmlns:p14="http://schemas.microsoft.com/office/powerpoint/2010/main" val="351182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48AD3-3380-4DCC-B41F-5E302AD74898}" type="datetime1">
              <a:rPr kumimoji="1" lang="ja-JP" altLang="en-US" smtClean="0"/>
              <a:t>2022/3/7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443346" y="6311543"/>
            <a:ext cx="683339" cy="714814"/>
          </a:xfrm>
        </p:spPr>
        <p:txBody>
          <a:bodyPr/>
          <a:lstStyle>
            <a:lvl1pPr>
              <a:defRPr sz="2000"/>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38482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162CE3-7F0C-4FFD-9D52-53A092C435D1}" type="datetime1">
              <a:rPr kumimoji="1" lang="ja-JP" altLang="en-US" smtClean="0"/>
              <a:t>2022/3/7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42463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21E3B062-219C-43A6-B644-EC079313C90B}" type="datetime1">
              <a:rPr kumimoji="1" lang="ja-JP" altLang="en-US" smtClean="0"/>
              <a:t>2022/3/7</a:t>
            </a:fld>
            <a:endParaRPr kumimoji="1" lang="ja-JP" altLang="en-US"/>
          </a:p>
        </p:txBody>
      </p:sp>
    </p:spTree>
    <p:extLst>
      <p:ext uri="{BB962C8B-B14F-4D97-AF65-F5344CB8AC3E}">
        <p14:creationId xmlns:p14="http://schemas.microsoft.com/office/powerpoint/2010/main" val="97463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8C38C3-F0B9-4843-BA87-5CB5FCECD410}" type="datetime1">
              <a:rPr kumimoji="1" lang="ja-JP" altLang="en-US" smtClean="0"/>
              <a:t>2022/3/7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05485" y="6492875"/>
            <a:ext cx="591793" cy="365125"/>
          </a:xfrm>
          <a:prstGeom prst="rect">
            <a:avLst/>
          </a:prstGeom>
        </p:spPr>
        <p:txBody>
          <a:bodyPr vert="horz" lIns="91440" tIns="45720" rIns="91440" bIns="45720" rtlCol="0" anchor="ctr"/>
          <a:lstStyle>
            <a:lvl1pPr algn="r">
              <a:defRPr sz="2000">
                <a:solidFill>
                  <a:schemeClr val="bg1"/>
                </a:solidFill>
              </a:defRPr>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40527748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8.tm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bwMode="gray">
          <a:xfrm>
            <a:off x="446373" y="1720521"/>
            <a:ext cx="11297392" cy="2625588"/>
          </a:xfrm>
          <a:solidFill>
            <a:srgbClr val="0070C0"/>
          </a:solidFill>
        </p:spPr>
        <p:txBody>
          <a:bodyPr/>
          <a:lstStyle/>
          <a:p>
            <a:r>
              <a:rPr lang="ja-JP" altLang="en-US" sz="6600" dirty="0" smtClean="0">
                <a:latin typeface="+mn-ea"/>
              </a:rPr>
              <a:t>活用し</a:t>
            </a:r>
            <a:r>
              <a:rPr lang="ja-JP" altLang="en-US" sz="6600" dirty="0">
                <a:latin typeface="+mn-ea"/>
              </a:rPr>
              <a:t>尽</a:t>
            </a:r>
            <a:r>
              <a:rPr lang="ja-JP" altLang="en-US" sz="6600" dirty="0" smtClean="0">
                <a:latin typeface="+mn-ea"/>
              </a:rPr>
              <a:t>くそう！</a:t>
            </a:r>
            <a:r>
              <a:rPr lang="ja-JP" altLang="en-US" sz="6600" dirty="0" err="1" smtClean="0">
                <a:latin typeface="+mn-ea"/>
              </a:rPr>
              <a:t>じちろうの</a:t>
            </a:r>
            <a:r>
              <a:rPr lang="ja-JP" altLang="en-US" sz="6600" dirty="0" smtClean="0">
                <a:latin typeface="+mn-ea"/>
              </a:rPr>
              <a:t>共済</a:t>
            </a:r>
            <a:endParaRPr kumimoji="1" lang="ja-JP" altLang="en-US" sz="6600" dirty="0"/>
          </a:p>
        </p:txBody>
      </p:sp>
      <p:sp>
        <p:nvSpPr>
          <p:cNvPr id="14" name="テキスト プレースホルダー 13"/>
          <p:cNvSpPr>
            <a:spLocks noGrp="1"/>
          </p:cNvSpPr>
          <p:nvPr>
            <p:ph type="subTitle" idx="1"/>
          </p:nvPr>
        </p:nvSpPr>
        <p:spPr bwMode="gray">
          <a:xfrm>
            <a:off x="894608" y="4420909"/>
            <a:ext cx="10402783" cy="1096899"/>
          </a:xfrm>
        </p:spPr>
        <p:txBody>
          <a:bodyPr>
            <a:noAutofit/>
          </a:bodyPr>
          <a:lstStyle/>
          <a:p>
            <a:pPr>
              <a:lnSpc>
                <a:spcPct val="80000"/>
              </a:lnSpc>
            </a:pPr>
            <a:r>
              <a:rPr lang="ja-JP" altLang="en-US" sz="4400" b="0" dirty="0" smtClean="0"/>
              <a:t>～あなた</a:t>
            </a:r>
            <a:r>
              <a:rPr lang="ja-JP" altLang="en-US" sz="4400" b="0" dirty="0"/>
              <a:t>らしく生きるための考え方・</a:t>
            </a:r>
            <a:r>
              <a:rPr lang="ja-JP" altLang="en-US" sz="4400" b="0" dirty="0" smtClean="0"/>
              <a:t>備え方</a:t>
            </a:r>
            <a:r>
              <a:rPr lang="ja-JP" altLang="en-US" sz="4400" b="0" dirty="0" smtClean="0">
                <a:solidFill>
                  <a:srgbClr val="002060"/>
                </a:solidFill>
              </a:rPr>
              <a:t>～</a:t>
            </a:r>
            <a:endParaRPr lang="ja-JP" altLang="en-US" sz="4400" b="0" dirty="0">
              <a:solidFill>
                <a:srgbClr val="00206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366" y="5692938"/>
            <a:ext cx="542543" cy="545999"/>
          </a:xfrm>
          <a:prstGeom prst="rect">
            <a:avLst/>
          </a:prstGeom>
        </p:spPr>
      </p:pic>
      <p:sp>
        <p:nvSpPr>
          <p:cNvPr id="10" name="テキスト ボックス 9"/>
          <p:cNvSpPr txBox="1"/>
          <p:nvPr/>
        </p:nvSpPr>
        <p:spPr>
          <a:xfrm>
            <a:off x="3756991" y="5642773"/>
            <a:ext cx="5883965" cy="646331"/>
          </a:xfrm>
          <a:prstGeom prst="rect">
            <a:avLst/>
          </a:prstGeom>
          <a:noFill/>
        </p:spPr>
        <p:txBody>
          <a:bodyPr wrap="square" rtlCol="0">
            <a:spAutoFit/>
          </a:bodyPr>
          <a:lstStyle/>
          <a:p>
            <a:r>
              <a:rPr kumimoji="1" lang="ja-JP" altLang="en-US" sz="3600" b="1" dirty="0" smtClean="0">
                <a:latin typeface="HG丸ｺﾞｼｯｸM-PRO" panose="020F0600000000000000" pitchFamily="50" charset="-128"/>
                <a:ea typeface="HG丸ｺﾞｼｯｸM-PRO" panose="020F0600000000000000" pitchFamily="50" charset="-128"/>
              </a:rPr>
              <a:t>自治労本部共済推進委員会</a:t>
            </a:r>
            <a:endParaRPr kumimoji="1" lang="en-US" altLang="zh-TW" sz="3600" b="1"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bwMode="gray">
          <a:xfrm>
            <a:off x="894607" y="870019"/>
            <a:ext cx="8746349" cy="523220"/>
          </a:xfrm>
          <a:prstGeom prst="rect">
            <a:avLst/>
          </a:prstGeom>
          <a:solidFill>
            <a:schemeClr val="accent3">
              <a:lumMod val="20000"/>
              <a:lumOff val="80000"/>
            </a:schemeClr>
          </a:solidFill>
        </p:spPr>
        <p:txBody>
          <a:bodyPr wrap="square" rtlCol="0">
            <a:spAutoFit/>
          </a:bodyPr>
          <a:lstStyle/>
          <a:p>
            <a:pPr algn="ctr"/>
            <a:r>
              <a:rPr lang="ja-JP" altLang="en-US" sz="2800" b="1" u="sng" dirty="0" smtClean="0">
                <a:solidFill>
                  <a:srgbClr val="0000FF"/>
                </a:solidFill>
              </a:rPr>
              <a:t>～これから</a:t>
            </a:r>
            <a:r>
              <a:rPr lang="ja-JP" altLang="en-US" sz="2800" b="1" u="sng" dirty="0" err="1" smtClean="0">
                <a:solidFill>
                  <a:srgbClr val="0000FF"/>
                </a:solidFill>
              </a:rPr>
              <a:t>じちろう</a:t>
            </a:r>
            <a:r>
              <a:rPr lang="ja-JP" altLang="en-US" sz="2800" b="1" u="sng" dirty="0" smtClean="0">
                <a:solidFill>
                  <a:srgbClr val="0000FF"/>
                </a:solidFill>
              </a:rPr>
              <a:t>共済を検討する皆さんへ</a:t>
            </a:r>
            <a:r>
              <a:rPr kumimoji="1" lang="ja-JP" altLang="en-US" sz="2800" b="1" u="sng" dirty="0" smtClean="0">
                <a:solidFill>
                  <a:srgbClr val="0000FF"/>
                </a:solidFill>
              </a:rPr>
              <a:t>～</a:t>
            </a:r>
            <a:endParaRPr kumimoji="1" lang="ja-JP" altLang="en-US" sz="2800" b="1" u="sng" dirty="0">
              <a:solidFill>
                <a:srgbClr val="0000FF"/>
              </a:solidFill>
            </a:endParaRPr>
          </a:p>
        </p:txBody>
      </p:sp>
      <p:sp>
        <p:nvSpPr>
          <p:cNvPr id="12" name="テキスト ボックス 11"/>
          <p:cNvSpPr txBox="1"/>
          <p:nvPr/>
        </p:nvSpPr>
        <p:spPr>
          <a:xfrm>
            <a:off x="9969419" y="6238937"/>
            <a:ext cx="2017643"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a:r>
              <a:rPr kumimoji="1" lang="en-US" altLang="ja-JP" sz="2000" dirty="0" smtClean="0">
                <a:latin typeface="+mn-ea"/>
              </a:rPr>
              <a:t>2022</a:t>
            </a:r>
            <a:r>
              <a:rPr kumimoji="1" lang="ja-JP" altLang="en-US" sz="2000" dirty="0" smtClean="0">
                <a:latin typeface="+mn-ea"/>
              </a:rPr>
              <a:t>年</a:t>
            </a:r>
            <a:r>
              <a:rPr kumimoji="1" lang="en-US" altLang="ja-JP" sz="2000" dirty="0" smtClean="0">
                <a:latin typeface="+mn-ea"/>
              </a:rPr>
              <a:t>2</a:t>
            </a:r>
            <a:r>
              <a:rPr kumimoji="1" lang="ja-JP" altLang="en-US" sz="2000" dirty="0" smtClean="0">
                <a:latin typeface="+mn-ea"/>
              </a:rPr>
              <a:t>月作成</a:t>
            </a:r>
            <a:endParaRPr kumimoji="1" lang="en-US" altLang="ja-JP" sz="2000" dirty="0" smtClean="0">
              <a:latin typeface="+mn-ea"/>
            </a:endParaRPr>
          </a:p>
        </p:txBody>
      </p:sp>
      <p:sp>
        <p:nvSpPr>
          <p:cNvPr id="2" name="テキスト ボックス 1"/>
          <p:cNvSpPr txBox="1"/>
          <p:nvPr/>
        </p:nvSpPr>
        <p:spPr>
          <a:xfrm>
            <a:off x="894607" y="225009"/>
            <a:ext cx="3158103" cy="400110"/>
          </a:xfrm>
          <a:prstGeom prst="rect">
            <a:avLst/>
          </a:prstGeom>
          <a:noFill/>
        </p:spPr>
        <p:txBody>
          <a:bodyPr wrap="square" rtlCol="0">
            <a:spAutoFit/>
          </a:bodyPr>
          <a:lstStyle/>
          <a:p>
            <a:r>
              <a:rPr kumimoji="1" lang="en-US" altLang="ja-JP" sz="2000" dirty="0" smtClean="0">
                <a:latin typeface="+mj-ea"/>
                <a:ea typeface="+mj-ea"/>
              </a:rPr>
              <a:t>30</a:t>
            </a:r>
            <a:r>
              <a:rPr kumimoji="1" lang="ja-JP" altLang="en-US" sz="2000" smtClean="0">
                <a:latin typeface="+mj-ea"/>
                <a:ea typeface="+mj-ea"/>
              </a:rPr>
              <a:t>歳未満の</a:t>
            </a:r>
            <a:r>
              <a:rPr kumimoji="1" lang="ja-JP" altLang="en-US" sz="2000" dirty="0" smtClean="0">
                <a:latin typeface="+mj-ea"/>
                <a:ea typeface="+mj-ea"/>
              </a:rPr>
              <a:t>組合員向け</a:t>
            </a:r>
          </a:p>
        </p:txBody>
      </p:sp>
    </p:spTree>
    <p:extLst>
      <p:ext uri="{BB962C8B-B14F-4D97-AF65-F5344CB8AC3E}">
        <p14:creationId xmlns:p14="http://schemas.microsoft.com/office/powerpoint/2010/main" val="110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bwMode="gray">
          <a:xfrm>
            <a:off x="759187" y="1303123"/>
            <a:ext cx="7927614"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idx="1"/>
          </p:nvPr>
        </p:nvSpPr>
        <p:spPr>
          <a:xfrm>
            <a:off x="478172" y="927776"/>
            <a:ext cx="8596668" cy="674767"/>
          </a:xfrm>
        </p:spPr>
        <p:txBody>
          <a:bodyPr>
            <a:normAutofit/>
          </a:bodyPr>
          <a:lstStyle/>
          <a:p>
            <a:pPr marL="0" indent="0">
              <a:buNone/>
            </a:pPr>
            <a:endParaRPr kumimoji="1" lang="en-US" altLang="ja-JP" dirty="0" smtClean="0"/>
          </a:p>
          <a:p>
            <a:pPr marL="0" indent="0">
              <a:buNone/>
            </a:pPr>
            <a:endParaRPr kumimoji="1" lang="ja-JP" altLang="en-US" dirty="0"/>
          </a:p>
        </p:txBody>
      </p:sp>
      <p:sp>
        <p:nvSpPr>
          <p:cNvPr id="13" name="スライド番号プレースホルダー 12"/>
          <p:cNvSpPr>
            <a:spLocks noGrp="1"/>
          </p:cNvSpPr>
          <p:nvPr>
            <p:ph type="sldNum" sz="quarter" idx="12"/>
          </p:nvPr>
        </p:nvSpPr>
        <p:spPr/>
        <p:txBody>
          <a:bodyPr/>
          <a:lstStyle/>
          <a:p>
            <a:fld id="{9F880924-5F14-4AFC-B70F-9E813B075F0B}" type="slidenum">
              <a:rPr lang="ja-JP" altLang="en-US" smtClean="0"/>
              <a:pPr/>
              <a:t>9</a:t>
            </a:fld>
            <a:endParaRPr lang="ja-JP" altLang="en-US"/>
          </a:p>
        </p:txBody>
      </p:sp>
      <p:sp>
        <p:nvSpPr>
          <p:cNvPr id="2" name="正方形/長方形 1"/>
          <p:cNvSpPr/>
          <p:nvPr/>
        </p:nvSpPr>
        <p:spPr bwMode="gray">
          <a:xfrm>
            <a:off x="888862" y="5463459"/>
            <a:ext cx="10254923" cy="930574"/>
          </a:xfrm>
          <a:prstGeom prst="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err="1" smtClean="0">
                <a:solidFill>
                  <a:schemeClr val="bg2">
                    <a:lumMod val="10000"/>
                  </a:schemeClr>
                </a:solidFill>
                <a:latin typeface="+mj-ea"/>
                <a:ea typeface="+mj-ea"/>
              </a:rPr>
              <a:t>じちろう</a:t>
            </a:r>
            <a:r>
              <a:rPr lang="ja-JP" altLang="en-US" sz="2400" b="1" dirty="0" smtClean="0">
                <a:solidFill>
                  <a:schemeClr val="bg2">
                    <a:lumMod val="10000"/>
                  </a:schemeClr>
                </a:solidFill>
                <a:latin typeface="+mj-ea"/>
                <a:ea typeface="+mj-ea"/>
              </a:rPr>
              <a:t>共済のしくみ⇒</a:t>
            </a:r>
            <a:r>
              <a:rPr lang="ja-JP" altLang="en-US" sz="2400" b="1" dirty="0" smtClean="0">
                <a:solidFill>
                  <a:srgbClr val="FF0000"/>
                </a:solidFill>
                <a:latin typeface="+mj-ea"/>
                <a:ea typeface="+mj-ea"/>
              </a:rPr>
              <a:t>非営利</a:t>
            </a:r>
            <a:r>
              <a:rPr lang="ja-JP" altLang="en-US" sz="2400" b="1" dirty="0">
                <a:solidFill>
                  <a:srgbClr val="FF0000"/>
                </a:solidFill>
                <a:latin typeface="+mj-ea"/>
                <a:ea typeface="+mj-ea"/>
              </a:rPr>
              <a:t>・低リスク・</a:t>
            </a:r>
            <a:r>
              <a:rPr lang="ja-JP" altLang="en-US" sz="2400" b="1" dirty="0" smtClean="0">
                <a:solidFill>
                  <a:srgbClr val="FF0000"/>
                </a:solidFill>
                <a:latin typeface="+mj-ea"/>
                <a:ea typeface="+mj-ea"/>
              </a:rPr>
              <a:t>低コスト</a:t>
            </a:r>
            <a:endParaRPr lang="en-US" altLang="ja-JP" sz="2400" b="1" dirty="0" smtClean="0">
              <a:solidFill>
                <a:srgbClr val="FF0000"/>
              </a:solidFill>
              <a:latin typeface="+mj-ea"/>
              <a:ea typeface="+mj-ea"/>
            </a:endParaRPr>
          </a:p>
          <a:p>
            <a:pPr algn="ctr"/>
            <a:r>
              <a:rPr lang="ja-JP" altLang="en-US" sz="2400" b="1" dirty="0" smtClean="0">
                <a:solidFill>
                  <a:schemeClr val="bg2">
                    <a:lumMod val="10000"/>
                  </a:schemeClr>
                </a:solidFill>
                <a:latin typeface="+mj-ea"/>
                <a:ea typeface="+mj-ea"/>
              </a:rPr>
              <a:t>さらに、スケールメリットにより、お得な掛金を実現！</a:t>
            </a:r>
            <a:endParaRPr lang="ja-JP" altLang="en-US" sz="2400" b="1" dirty="0">
              <a:solidFill>
                <a:schemeClr val="bg2">
                  <a:lumMod val="10000"/>
                </a:schemeClr>
              </a:solidFill>
              <a:latin typeface="+mj-ea"/>
              <a:ea typeface="+mj-ea"/>
            </a:endParaRPr>
          </a:p>
        </p:txBody>
      </p:sp>
      <p:pic>
        <p:nvPicPr>
          <p:cNvPr id="20" name="図 19"/>
          <p:cNvPicPr>
            <a:picLocks noChangeAspect="1"/>
          </p:cNvPicPr>
          <p:nvPr/>
        </p:nvPicPr>
        <p:blipFill rotWithShape="1">
          <a:blip r:embed="rId3">
            <a:clrChange>
              <a:clrFrom>
                <a:srgbClr val="F27985"/>
              </a:clrFrom>
              <a:clrTo>
                <a:srgbClr val="F27985">
                  <a:alpha val="0"/>
                </a:srgbClr>
              </a:clrTo>
            </a:clrChange>
          </a:blip>
          <a:srcRect l="1" r="59875"/>
          <a:stretch/>
        </p:blipFill>
        <p:spPr>
          <a:xfrm>
            <a:off x="365072" y="1765668"/>
            <a:ext cx="4083836" cy="3527268"/>
          </a:xfrm>
          <a:prstGeom prst="rect">
            <a:avLst/>
          </a:prstGeom>
        </p:spPr>
      </p:pic>
      <p:pic>
        <p:nvPicPr>
          <p:cNvPr id="14" name="図 13"/>
          <p:cNvPicPr>
            <a:picLocks noChangeAspect="1"/>
          </p:cNvPicPr>
          <p:nvPr/>
        </p:nvPicPr>
        <p:blipFill>
          <a:blip r:embed="rId4"/>
          <a:stretch>
            <a:fillRect/>
          </a:stretch>
        </p:blipFill>
        <p:spPr>
          <a:xfrm>
            <a:off x="4439550" y="1879326"/>
            <a:ext cx="4825707" cy="3421686"/>
          </a:xfrm>
          <a:prstGeom prst="rect">
            <a:avLst/>
          </a:prstGeom>
        </p:spPr>
      </p:pic>
      <p:sp>
        <p:nvSpPr>
          <p:cNvPr id="6" name="角丸四角形吹き出し 5"/>
          <p:cNvSpPr/>
          <p:nvPr/>
        </p:nvSpPr>
        <p:spPr>
          <a:xfrm>
            <a:off x="9399792" y="2211074"/>
            <a:ext cx="2589008" cy="2766647"/>
          </a:xfrm>
          <a:prstGeom prst="wedgeRoundRectCallout">
            <a:avLst>
              <a:gd name="adj1" fmla="val -76571"/>
              <a:gd name="adj2" fmla="val -21582"/>
              <a:gd name="adj3" fmla="val 1666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3">
            <a:clrChange>
              <a:clrFrom>
                <a:srgbClr val="FFFFFF"/>
              </a:clrFrom>
              <a:clrTo>
                <a:srgbClr val="FFFFFF">
                  <a:alpha val="0"/>
                </a:srgbClr>
              </a:clrTo>
            </a:clrChange>
          </a:blip>
          <a:srcRect l="82783" t="77445"/>
          <a:stretch/>
        </p:blipFill>
        <p:spPr>
          <a:xfrm>
            <a:off x="9291443" y="4659393"/>
            <a:ext cx="1750742" cy="795588"/>
          </a:xfrm>
          <a:prstGeom prst="rect">
            <a:avLst/>
          </a:prstGeom>
        </p:spPr>
      </p:pic>
      <p:sp>
        <p:nvSpPr>
          <p:cNvPr id="7" name="テキスト ボックス 6"/>
          <p:cNvSpPr txBox="1"/>
          <p:nvPr/>
        </p:nvSpPr>
        <p:spPr>
          <a:xfrm>
            <a:off x="9542668" y="2399787"/>
            <a:ext cx="2343678" cy="2716128"/>
          </a:xfrm>
          <a:prstGeom prst="rect">
            <a:avLst/>
          </a:prstGeom>
          <a:noFill/>
        </p:spPr>
        <p:txBody>
          <a:bodyPr wrap="square" rtlCol="0">
            <a:spAutoFit/>
          </a:bodyPr>
          <a:lstStyle/>
          <a:p>
            <a:r>
              <a:rPr kumimoji="1" lang="ja-JP" altLang="en-US" sz="2400" b="1" dirty="0" smtClean="0">
                <a:solidFill>
                  <a:srgbClr val="FF0000"/>
                </a:solidFill>
              </a:rPr>
              <a:t>非営利・割戻金</a:t>
            </a:r>
            <a:endParaRPr kumimoji="1" lang="en-US" altLang="ja-JP" sz="2400" b="1" dirty="0" smtClean="0">
              <a:solidFill>
                <a:srgbClr val="FF0000"/>
              </a:solidFill>
            </a:endParaRPr>
          </a:p>
          <a:p>
            <a:endParaRPr kumimoji="1" lang="en-US" altLang="ja-JP" sz="1050" b="1" dirty="0" smtClean="0"/>
          </a:p>
          <a:p>
            <a:r>
              <a:rPr kumimoji="1" lang="ja-JP" altLang="en-US" sz="2000" b="1" dirty="0" smtClean="0"/>
              <a:t>自治労組合員だけ</a:t>
            </a:r>
            <a:endParaRPr kumimoji="1" lang="en-US" altLang="ja-JP" sz="2000" b="1" dirty="0" smtClean="0"/>
          </a:p>
          <a:p>
            <a:r>
              <a:rPr kumimoji="1" lang="ja-JP" altLang="en-US" sz="2000" b="1" dirty="0" smtClean="0"/>
              <a:t>加入</a:t>
            </a:r>
            <a:endParaRPr kumimoji="1" lang="en-US" altLang="ja-JP" sz="2000" b="1" dirty="0" smtClean="0"/>
          </a:p>
          <a:p>
            <a:r>
              <a:rPr kumimoji="1" lang="ja-JP" altLang="en-US" sz="2400" b="1" dirty="0" smtClean="0">
                <a:solidFill>
                  <a:srgbClr val="FF0000"/>
                </a:solidFill>
              </a:rPr>
              <a:t>⇒低リスク</a:t>
            </a:r>
            <a:endParaRPr kumimoji="1" lang="en-US" altLang="ja-JP" sz="2400" b="1" dirty="0" smtClean="0">
              <a:solidFill>
                <a:srgbClr val="FF0000"/>
              </a:solidFill>
            </a:endParaRPr>
          </a:p>
          <a:p>
            <a:endParaRPr lang="en-US" altLang="ja-JP" sz="800" b="1" dirty="0" smtClean="0"/>
          </a:p>
          <a:p>
            <a:r>
              <a:rPr lang="ja-JP" altLang="en-US" sz="2000" b="1" dirty="0"/>
              <a:t>手続</a:t>
            </a:r>
            <a:r>
              <a:rPr lang="ja-JP" altLang="en-US" sz="2000" b="1" dirty="0" smtClean="0"/>
              <a:t>きは組合</a:t>
            </a:r>
            <a:endParaRPr lang="en-US" altLang="ja-JP" sz="2000" b="1" dirty="0"/>
          </a:p>
          <a:p>
            <a:r>
              <a:rPr kumimoji="1" lang="ja-JP" altLang="en-US" sz="2400" b="1" dirty="0" smtClean="0">
                <a:solidFill>
                  <a:srgbClr val="FF0000"/>
                </a:solidFill>
              </a:rPr>
              <a:t>⇒低コスト</a:t>
            </a:r>
            <a:endParaRPr kumimoji="1" lang="en-US" altLang="ja-JP" sz="2400" b="1" dirty="0" smtClean="0">
              <a:solidFill>
                <a:srgbClr val="FF0000"/>
              </a:solidFill>
            </a:endParaRPr>
          </a:p>
          <a:p>
            <a:endParaRPr kumimoji="1" lang="ja-JP" altLang="en-US" sz="2000" dirty="0"/>
          </a:p>
        </p:txBody>
      </p:sp>
      <p:sp>
        <p:nvSpPr>
          <p:cNvPr id="4" name="円形吹き出し 3"/>
          <p:cNvSpPr/>
          <p:nvPr/>
        </p:nvSpPr>
        <p:spPr>
          <a:xfrm>
            <a:off x="8847942" y="2019071"/>
            <a:ext cx="2967609" cy="2442769"/>
          </a:xfrm>
          <a:prstGeom prst="wedgeEllipseCallout">
            <a:avLst>
              <a:gd name="adj1" fmla="val 1322"/>
              <a:gd name="adj2" fmla="val 57153"/>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317629" y="2491954"/>
            <a:ext cx="2524108" cy="1569660"/>
          </a:xfrm>
          <a:prstGeom prst="rect">
            <a:avLst/>
          </a:prstGeom>
          <a:noFill/>
        </p:spPr>
        <p:txBody>
          <a:bodyPr wrap="square" rtlCol="0">
            <a:spAutoFit/>
          </a:bodyPr>
          <a:lstStyle/>
          <a:p>
            <a:r>
              <a:rPr lang="ja-JP" altLang="en-US" sz="2000" dirty="0" smtClean="0">
                <a:solidFill>
                  <a:schemeClr val="bg2">
                    <a:lumMod val="10000"/>
                  </a:schemeClr>
                </a:solidFill>
              </a:rPr>
              <a:t>さらに・・・</a:t>
            </a:r>
            <a:endParaRPr lang="en-US" altLang="ja-JP" sz="2000" dirty="0" smtClean="0">
              <a:solidFill>
                <a:schemeClr val="bg2">
                  <a:lumMod val="10000"/>
                </a:schemeClr>
              </a:solidFill>
            </a:endParaRPr>
          </a:p>
          <a:p>
            <a:r>
              <a:rPr lang="ja-JP" altLang="en-US" sz="2000" dirty="0" smtClean="0">
                <a:solidFill>
                  <a:schemeClr val="bg2">
                    <a:lumMod val="10000"/>
                  </a:schemeClr>
                </a:solidFill>
              </a:rPr>
              <a:t>団体生命</a:t>
            </a:r>
            <a:r>
              <a:rPr lang="ja-JP" altLang="en-US" sz="2000" dirty="0">
                <a:solidFill>
                  <a:schemeClr val="bg2">
                    <a:lumMod val="10000"/>
                  </a:schemeClr>
                </a:solidFill>
              </a:rPr>
              <a:t>共済</a:t>
            </a:r>
            <a:r>
              <a:rPr kumimoji="1" lang="ja-JP" altLang="en-US" sz="2000" dirty="0" smtClean="0">
                <a:solidFill>
                  <a:schemeClr val="bg2">
                    <a:lumMod val="10000"/>
                  </a:schemeClr>
                </a:solidFill>
              </a:rPr>
              <a:t>には、</a:t>
            </a:r>
            <a:endParaRPr kumimoji="1" lang="en-US" altLang="ja-JP" sz="2000" dirty="0" smtClean="0">
              <a:solidFill>
                <a:schemeClr val="bg2">
                  <a:lumMod val="10000"/>
                </a:schemeClr>
              </a:solidFill>
            </a:endParaRPr>
          </a:p>
          <a:p>
            <a:r>
              <a:rPr lang="ja-JP" altLang="en-US" sz="2000" dirty="0" smtClean="0">
                <a:solidFill>
                  <a:schemeClr val="bg2">
                    <a:lumMod val="10000"/>
                  </a:schemeClr>
                </a:solidFill>
              </a:rPr>
              <a:t>約</a:t>
            </a:r>
            <a:r>
              <a:rPr lang="en-US" altLang="ja-JP" sz="3600" dirty="0" smtClean="0">
                <a:solidFill>
                  <a:srgbClr val="FF0000"/>
                </a:solidFill>
              </a:rPr>
              <a:t>5</a:t>
            </a:r>
            <a:r>
              <a:rPr lang="en-US" altLang="ja-JP" sz="3600" dirty="0">
                <a:solidFill>
                  <a:srgbClr val="FF0000"/>
                </a:solidFill>
              </a:rPr>
              <a:t>0</a:t>
            </a:r>
            <a:r>
              <a:rPr lang="ja-JP" altLang="en-US" sz="3600" dirty="0" smtClean="0">
                <a:solidFill>
                  <a:srgbClr val="FF0000"/>
                </a:solidFill>
              </a:rPr>
              <a:t>万人</a:t>
            </a:r>
            <a:r>
              <a:rPr lang="ja-JP" altLang="en-US" sz="2000" dirty="0">
                <a:solidFill>
                  <a:schemeClr val="bg2">
                    <a:lumMod val="10000"/>
                  </a:schemeClr>
                </a:solidFill>
              </a:rPr>
              <a:t>が</a:t>
            </a:r>
            <a:endParaRPr lang="en-US" altLang="ja-JP" sz="2000" dirty="0" smtClean="0">
              <a:solidFill>
                <a:schemeClr val="bg2">
                  <a:lumMod val="10000"/>
                </a:schemeClr>
              </a:solidFill>
            </a:endParaRPr>
          </a:p>
          <a:p>
            <a:r>
              <a:rPr kumimoji="1" lang="ja-JP" altLang="en-US" sz="2000" dirty="0" smtClean="0">
                <a:solidFill>
                  <a:schemeClr val="bg2">
                    <a:lumMod val="10000"/>
                  </a:schemeClr>
                </a:solidFill>
              </a:rPr>
              <a:t>加入！</a:t>
            </a:r>
            <a:endParaRPr kumimoji="1" lang="ja-JP" altLang="en-US" sz="2000" dirty="0">
              <a:solidFill>
                <a:schemeClr val="bg2">
                  <a:lumMod val="10000"/>
                </a:schemeClr>
              </a:solidFill>
            </a:endParaRPr>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0" name="正方形/長方形 9"/>
          <p:cNvSpPr/>
          <p:nvPr/>
        </p:nvSpPr>
        <p:spPr>
          <a:xfrm>
            <a:off x="1803400" y="2019071"/>
            <a:ext cx="1104900" cy="290673"/>
          </a:xfrm>
          <a:prstGeom prst="rect">
            <a:avLst/>
          </a:prstGeom>
          <a:solidFill>
            <a:srgbClr val="E8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635465" y="1983987"/>
            <a:ext cx="1543050" cy="400110"/>
          </a:xfrm>
          <a:prstGeom prst="rect">
            <a:avLst/>
          </a:prstGeom>
          <a:noFill/>
        </p:spPr>
        <p:txBody>
          <a:bodyPr wrap="square" rtlCol="0">
            <a:spAutoFit/>
          </a:bodyPr>
          <a:lstStyle/>
          <a:p>
            <a:pPr algn="dist"/>
            <a:r>
              <a:rPr kumimoji="1" lang="ja-JP" altLang="en-US" sz="2000" b="1" dirty="0" smtClean="0">
                <a:solidFill>
                  <a:schemeClr val="accent2"/>
                </a:solidFill>
              </a:rPr>
              <a:t>民間保険</a:t>
            </a:r>
            <a:endParaRPr kumimoji="1" lang="ja-JP" altLang="en-US" sz="2000" b="1" dirty="0">
              <a:solidFill>
                <a:schemeClr val="accent2"/>
              </a:solidFill>
            </a:endParaRPr>
          </a:p>
        </p:txBody>
      </p:sp>
      <p:sp>
        <p:nvSpPr>
          <p:cNvPr id="9" name="テキスト ボックス 8"/>
          <p:cNvSpPr txBox="1"/>
          <p:nvPr/>
        </p:nvSpPr>
        <p:spPr>
          <a:xfrm>
            <a:off x="1349829" y="2019071"/>
            <a:ext cx="2075542" cy="369332"/>
          </a:xfrm>
          <a:prstGeom prst="rect">
            <a:avLst/>
          </a:prstGeom>
          <a:noFill/>
        </p:spPr>
        <p:txBody>
          <a:bodyPr wrap="square" rtlCol="0">
            <a:spAutoFit/>
          </a:bodyPr>
          <a:lstStyle/>
          <a:p>
            <a:endParaRPr kumimoji="1" lang="ja-JP" altLang="en-US" dirty="0"/>
          </a:p>
        </p:txBody>
      </p:sp>
      <p:sp>
        <p:nvSpPr>
          <p:cNvPr id="21" name="タイトル 1"/>
          <p:cNvSpPr txBox="1">
            <a:spLocks/>
          </p:cNvSpPr>
          <p:nvPr/>
        </p:nvSpPr>
        <p:spPr>
          <a:xfrm>
            <a:off x="445804" y="242850"/>
            <a:ext cx="9835620"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endParaRPr lang="ja-JP" altLang="en-US" sz="4800" b="1" u="sng" dirty="0">
              <a:solidFill>
                <a:srgbClr val="002060"/>
              </a:solidFill>
              <a:latin typeface="+mj-ea"/>
            </a:endParaRPr>
          </a:p>
        </p:txBody>
      </p:sp>
      <p:sp>
        <p:nvSpPr>
          <p:cNvPr id="22" name="テキスト ボックス 21"/>
          <p:cNvSpPr txBox="1"/>
          <p:nvPr/>
        </p:nvSpPr>
        <p:spPr>
          <a:xfrm>
            <a:off x="584062" y="1011719"/>
            <a:ext cx="8175685" cy="646331"/>
          </a:xfrm>
          <a:prstGeom prst="rect">
            <a:avLst/>
          </a:prstGeom>
          <a:noFill/>
          <a:effectLst>
            <a:softEdge rad="635000"/>
          </a:effectLst>
        </p:spPr>
        <p:txBody>
          <a:bodyPr wrap="square" rtlCol="0">
            <a:spAutoFit/>
          </a:bodyPr>
          <a:lstStyle/>
          <a:p>
            <a:r>
              <a:rPr lang="ja-JP" altLang="en-US" sz="3600" b="1" dirty="0">
                <a:solidFill>
                  <a:srgbClr val="002060"/>
                </a:solidFill>
              </a:rPr>
              <a:t>２</a:t>
            </a:r>
            <a:r>
              <a:rPr kumimoji="1" lang="ja-JP" altLang="en-US" sz="3600" b="1" dirty="0" smtClean="0">
                <a:solidFill>
                  <a:srgbClr val="002060"/>
                </a:solidFill>
              </a:rPr>
              <a:t>．団体生命共済の強み</a:t>
            </a:r>
            <a:r>
              <a:rPr lang="ja-JP" altLang="en-US" sz="3600" b="1" dirty="0" smtClean="0">
                <a:solidFill>
                  <a:srgbClr val="002060"/>
                </a:solidFill>
              </a:rPr>
              <a:t>② お得な掛金</a:t>
            </a:r>
            <a:endParaRPr kumimoji="1" lang="en-US" altLang="ja-JP" sz="3600" b="1" dirty="0" smtClean="0">
              <a:solidFill>
                <a:srgbClr val="002060"/>
              </a:solidFill>
            </a:endParaRPr>
          </a:p>
        </p:txBody>
      </p:sp>
    </p:spTree>
    <p:extLst>
      <p:ext uri="{BB962C8B-B14F-4D97-AF65-F5344CB8AC3E}">
        <p14:creationId xmlns:p14="http://schemas.microsoft.com/office/powerpoint/2010/main" val="275690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anim calcmode="lin" valueType="num">
                                      <p:cBhvr>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anim calcmode="lin" valueType="num">
                                      <p:cBhvr>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anim calcmode="lin" valueType="num">
                                      <p:cBhvr>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anim calcmode="lin" valueType="num">
                                      <p:cBhvr>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anim calcmode="lin" valueType="num">
                                      <p:cBhvr>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7" end="7"/>
                                            </p:txEl>
                                          </p:spTgt>
                                        </p:tgtEl>
                                        <p:attrNameLst>
                                          <p:attrName>style.visibility</p:attrName>
                                        </p:attrNameLst>
                                      </p:cBhvr>
                                      <p:to>
                                        <p:strVal val="visible"/>
                                      </p:to>
                                    </p:set>
                                    <p:animEffect transition="in" filter="fade">
                                      <p:cBhvr>
                                        <p:cTn id="46" dur="500"/>
                                        <p:tgtEl>
                                          <p:spTgt spid="7">
                                            <p:txEl>
                                              <p:pRg st="7" end="7"/>
                                            </p:txEl>
                                          </p:spTgt>
                                        </p:tgtEl>
                                      </p:cBhvr>
                                    </p:animEffect>
                                    <p:anim calcmode="lin" valueType="num">
                                      <p:cBhvr>
                                        <p:cTn id="4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par>
                                <p:cTn id="66" presetID="53" presetClass="entr" presetSubtype="16" fill="hold" nodeType="with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 calcmode="lin" valueType="num">
                                      <p:cBhvr>
                                        <p:cTn id="6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69"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70" dur="500"/>
                                        <p:tgtEl>
                                          <p:spTgt spid="2">
                                            <p:txEl>
                                              <p:pRg st="1" end="1"/>
                                            </p:txEl>
                                          </p:spTgt>
                                        </p:tgtEl>
                                      </p:cBhvr>
                                    </p:animEffect>
                                  </p:childTnLst>
                                </p:cTn>
                              </p:par>
                              <p:par>
                                <p:cTn id="71" presetID="1" presetClass="exit"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7">
                                            <p:txEl>
                                              <p:pRg st="0" end="0"/>
                                            </p:txEl>
                                          </p:spTgt>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7">
                                            <p:txEl>
                                              <p:pRg st="2" end="2"/>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
                                            <p:txEl>
                                              <p:pRg st="3" end="3"/>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
                                            <p:txEl>
                                              <p:pRg st="4" end="4"/>
                                            </p:txEl>
                                          </p:spTgt>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7">
                                            <p:txEl>
                                              <p:pRg st="6" end="6"/>
                                            </p:txEl>
                                          </p:spTgt>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7">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uiExpand="1" build="allAtOnce"/>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bwMode="gray">
          <a:xfrm>
            <a:off x="759187" y="1303123"/>
            <a:ext cx="5544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bwMode="gray">
          <a:xfrm>
            <a:off x="2073732" y="2463738"/>
            <a:ext cx="8071077" cy="3389884"/>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bwMode="gray">
          <a:xfrm>
            <a:off x="2080986" y="2427454"/>
            <a:ext cx="8071077" cy="3389884"/>
          </a:xfrm>
          <a:prstGeom prst="ellipse">
            <a:avLst/>
          </a:prstGeom>
          <a:noFill/>
          <a:ln w="19050">
            <a:solidFill>
              <a:srgbClr val="FE8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t>10</a:t>
            </a:fld>
            <a:endParaRPr kumimoji="1" lang="ja-JP" altLang="en-US"/>
          </a:p>
        </p:txBody>
      </p:sp>
      <p:sp>
        <p:nvSpPr>
          <p:cNvPr id="21" name="正方形/長方形 2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3" name="フリーフォーム 2"/>
          <p:cNvSpPr/>
          <p:nvPr/>
        </p:nvSpPr>
        <p:spPr bwMode="gray">
          <a:xfrm>
            <a:off x="4753597" y="1971643"/>
            <a:ext cx="2520000" cy="1260000"/>
          </a:xfrm>
          <a:custGeom>
            <a:avLst/>
            <a:gdLst>
              <a:gd name="connsiteX0" fmla="*/ 0 w 2520000"/>
              <a:gd name="connsiteY0" fmla="*/ 630000 h 1260000"/>
              <a:gd name="connsiteX1" fmla="*/ 1260000 w 2520000"/>
              <a:gd name="connsiteY1" fmla="*/ 0 h 1260000"/>
              <a:gd name="connsiteX2" fmla="*/ 2520000 w 2520000"/>
              <a:gd name="connsiteY2" fmla="*/ 630000 h 1260000"/>
              <a:gd name="connsiteX3" fmla="*/ 1260000 w 2520000"/>
              <a:gd name="connsiteY3" fmla="*/ 1260000 h 1260000"/>
              <a:gd name="connsiteX4" fmla="*/ 0 w 252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260000">
                <a:moveTo>
                  <a:pt x="0" y="630000"/>
                </a:moveTo>
                <a:cubicBezTo>
                  <a:pt x="0" y="282061"/>
                  <a:pt x="564121" y="0"/>
                  <a:pt x="1260000" y="0"/>
                </a:cubicBezTo>
                <a:cubicBezTo>
                  <a:pt x="1955879" y="0"/>
                  <a:pt x="2520000" y="282061"/>
                  <a:pt x="2520000" y="630000"/>
                </a:cubicBezTo>
                <a:cubicBezTo>
                  <a:pt x="2520000" y="977939"/>
                  <a:pt x="1955879" y="1260000"/>
                  <a:pt x="1260000" y="1260000"/>
                </a:cubicBezTo>
                <a:cubicBezTo>
                  <a:pt x="564121" y="1260000"/>
                  <a:pt x="0" y="977939"/>
                  <a:pt x="0" y="630000"/>
                </a:cubicBezTo>
                <a:close/>
              </a:path>
            </a:pathLst>
          </a:custGeom>
          <a:solidFill>
            <a:srgbClr val="FE8B34"/>
          </a:solidFill>
          <a:ln>
            <a:solidFill>
              <a:schemeClr val="bg1"/>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6205" tIns="321683" rIns="506205" bIns="321683"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t>保障</a:t>
            </a:r>
            <a:endParaRPr kumimoji="1" lang="ja-JP" altLang="en-US" sz="3600" b="1" kern="1200" dirty="0"/>
          </a:p>
        </p:txBody>
      </p:sp>
      <p:sp>
        <p:nvSpPr>
          <p:cNvPr id="8" name="フリーフォーム 7"/>
          <p:cNvSpPr/>
          <p:nvPr/>
        </p:nvSpPr>
        <p:spPr bwMode="gray">
          <a:xfrm rot="1268707">
            <a:off x="7182359" y="3006693"/>
            <a:ext cx="1539228" cy="359999"/>
          </a:xfrm>
          <a:custGeom>
            <a:avLst/>
            <a:gdLst>
              <a:gd name="connsiteX0" fmla="*/ 0 w 1539228"/>
              <a:gd name="connsiteY0" fmla="*/ 90000 h 359999"/>
              <a:gd name="connsiteX1" fmla="*/ 1359229 w 1539228"/>
              <a:gd name="connsiteY1" fmla="*/ 90000 h 359999"/>
              <a:gd name="connsiteX2" fmla="*/ 1359229 w 1539228"/>
              <a:gd name="connsiteY2" fmla="*/ 0 h 359999"/>
              <a:gd name="connsiteX3" fmla="*/ 1539228 w 1539228"/>
              <a:gd name="connsiteY3" fmla="*/ 180000 h 359999"/>
              <a:gd name="connsiteX4" fmla="*/ 1359229 w 1539228"/>
              <a:gd name="connsiteY4" fmla="*/ 359999 h 359999"/>
              <a:gd name="connsiteX5" fmla="*/ 1359229 w 1539228"/>
              <a:gd name="connsiteY5" fmla="*/ 269999 h 359999"/>
              <a:gd name="connsiteX6" fmla="*/ 0 w 1539228"/>
              <a:gd name="connsiteY6" fmla="*/ 269999 h 359999"/>
              <a:gd name="connsiteX7" fmla="*/ 0 w 1539228"/>
              <a:gd name="connsiteY7" fmla="*/ 90000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228" h="359999">
                <a:moveTo>
                  <a:pt x="0" y="90000"/>
                </a:moveTo>
                <a:lnTo>
                  <a:pt x="1359229" y="90000"/>
                </a:lnTo>
                <a:lnTo>
                  <a:pt x="1359229" y="0"/>
                </a:lnTo>
                <a:lnTo>
                  <a:pt x="1539228" y="180000"/>
                </a:lnTo>
                <a:lnTo>
                  <a:pt x="1359229" y="359999"/>
                </a:lnTo>
                <a:lnTo>
                  <a:pt x="1359229" y="269999"/>
                </a:lnTo>
                <a:lnTo>
                  <a:pt x="0" y="269999"/>
                </a:lnTo>
                <a:lnTo>
                  <a:pt x="0" y="90000"/>
                </a:lnTo>
                <a:close/>
              </a:path>
            </a:pathLst>
          </a:custGeom>
          <a:solidFill>
            <a:schemeClr val="accent2">
              <a:lumMod val="60000"/>
              <a:lumOff val="40000"/>
            </a:schemeClr>
          </a:solidFill>
          <a:ln>
            <a:solidFill>
              <a:schemeClr val="accent2">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8000" tIns="71999" rIns="107999" bIns="72000" numCol="1" spcCol="1270" anchor="ctr" anchorCtr="0">
            <a:noAutofit/>
          </a:bodyPr>
          <a:lstStyle/>
          <a:p>
            <a:pPr lvl="0" algn="ctr" defTabSz="711200">
              <a:lnSpc>
                <a:spcPct val="90000"/>
              </a:lnSpc>
              <a:spcBef>
                <a:spcPct val="0"/>
              </a:spcBef>
              <a:spcAft>
                <a:spcPct val="35000"/>
              </a:spcAft>
            </a:pPr>
            <a:endParaRPr kumimoji="1" lang="ja-JP" altLang="en-US" sz="1600" b="1" kern="1200" dirty="0"/>
          </a:p>
        </p:txBody>
      </p:sp>
      <p:sp>
        <p:nvSpPr>
          <p:cNvPr id="9" name="フリーフォーム 8"/>
          <p:cNvSpPr/>
          <p:nvPr/>
        </p:nvSpPr>
        <p:spPr bwMode="gray">
          <a:xfrm>
            <a:off x="8551090" y="3250571"/>
            <a:ext cx="2934518" cy="1800003"/>
          </a:xfrm>
          <a:custGeom>
            <a:avLst/>
            <a:gdLst>
              <a:gd name="connsiteX0" fmla="*/ 0 w 2934518"/>
              <a:gd name="connsiteY0" fmla="*/ 900002 h 1800003"/>
              <a:gd name="connsiteX1" fmla="*/ 1467259 w 2934518"/>
              <a:gd name="connsiteY1" fmla="*/ 0 h 1800003"/>
              <a:gd name="connsiteX2" fmla="*/ 2934518 w 2934518"/>
              <a:gd name="connsiteY2" fmla="*/ 900002 h 1800003"/>
              <a:gd name="connsiteX3" fmla="*/ 1467259 w 2934518"/>
              <a:gd name="connsiteY3" fmla="*/ 1800004 h 1800003"/>
              <a:gd name="connsiteX4" fmla="*/ 0 w 2934518"/>
              <a:gd name="connsiteY4" fmla="*/ 900002 h 18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518" h="1800003">
                <a:moveTo>
                  <a:pt x="0" y="900002"/>
                </a:moveTo>
                <a:cubicBezTo>
                  <a:pt x="0" y="402945"/>
                  <a:pt x="656914" y="0"/>
                  <a:pt x="1467259" y="0"/>
                </a:cubicBezTo>
                <a:cubicBezTo>
                  <a:pt x="2277604" y="0"/>
                  <a:pt x="2934518" y="402945"/>
                  <a:pt x="2934518" y="900002"/>
                </a:cubicBezTo>
                <a:cubicBezTo>
                  <a:pt x="2934518" y="1397059"/>
                  <a:pt x="2277604" y="1800004"/>
                  <a:pt x="1467259" y="1800004"/>
                </a:cubicBezTo>
                <a:cubicBezTo>
                  <a:pt x="656914" y="1800004"/>
                  <a:pt x="0" y="1397059"/>
                  <a:pt x="0" y="900002"/>
                </a:cubicBezTo>
                <a:close/>
              </a:path>
            </a:pathLst>
          </a:custGeom>
          <a:solidFill>
            <a:srgbClr val="FE8B34"/>
          </a:solidFill>
          <a:ln>
            <a:solidFill>
              <a:schemeClr val="bg1"/>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36430" tIns="370284" rIns="536430" bIns="370284" numCol="1" spcCol="1270" anchor="ctr" anchorCtr="0">
            <a:noAutofit/>
          </a:bodyPr>
          <a:lstStyle/>
          <a:p>
            <a:pPr lvl="0" algn="ctr" defTabSz="1244600">
              <a:lnSpc>
                <a:spcPct val="70000"/>
              </a:lnSpc>
              <a:spcBef>
                <a:spcPct val="0"/>
              </a:spcBef>
              <a:spcAft>
                <a:spcPts val="0"/>
              </a:spcAft>
            </a:pPr>
            <a:r>
              <a:rPr kumimoji="1" lang="ja-JP" altLang="en-US" sz="2800" b="1" kern="1200" dirty="0" smtClean="0"/>
              <a:t>組合員の</a:t>
            </a:r>
            <a:endParaRPr kumimoji="1" lang="en-US" altLang="ja-JP" sz="2800" b="1" kern="1200" dirty="0" smtClean="0"/>
          </a:p>
          <a:p>
            <a:pPr lvl="0" algn="ctr" defTabSz="1244600">
              <a:lnSpc>
                <a:spcPct val="70000"/>
              </a:lnSpc>
              <a:spcBef>
                <a:spcPct val="0"/>
              </a:spcBef>
              <a:spcAft>
                <a:spcPts val="0"/>
              </a:spcAft>
            </a:pPr>
            <a:endParaRPr kumimoji="1" lang="en-US" altLang="ja-JP" sz="1100" b="1" kern="1200" dirty="0" smtClean="0"/>
          </a:p>
          <a:p>
            <a:pPr lvl="0" algn="ctr" defTabSz="1244600">
              <a:lnSpc>
                <a:spcPct val="70000"/>
              </a:lnSpc>
              <a:spcBef>
                <a:spcPct val="0"/>
              </a:spcBef>
              <a:spcAft>
                <a:spcPts val="0"/>
              </a:spcAft>
            </a:pPr>
            <a:r>
              <a:rPr kumimoji="1" lang="ja-JP" altLang="en-US" sz="2800" b="1" kern="1200" dirty="0" smtClean="0"/>
              <a:t>豊かな生活</a:t>
            </a:r>
            <a:endParaRPr kumimoji="1" lang="ja-JP" altLang="en-US" sz="2800" b="1" kern="1200" dirty="0"/>
          </a:p>
        </p:txBody>
      </p:sp>
      <p:sp>
        <p:nvSpPr>
          <p:cNvPr id="10" name="フリーフォーム 9"/>
          <p:cNvSpPr/>
          <p:nvPr/>
        </p:nvSpPr>
        <p:spPr bwMode="gray">
          <a:xfrm rot="9773846">
            <a:off x="7265633" y="4843509"/>
            <a:ext cx="1539228" cy="359999"/>
          </a:xfrm>
          <a:custGeom>
            <a:avLst/>
            <a:gdLst>
              <a:gd name="connsiteX0" fmla="*/ 0 w 1539228"/>
              <a:gd name="connsiteY0" fmla="*/ 90000 h 359999"/>
              <a:gd name="connsiteX1" fmla="*/ 1359229 w 1539228"/>
              <a:gd name="connsiteY1" fmla="*/ 90000 h 359999"/>
              <a:gd name="connsiteX2" fmla="*/ 1359229 w 1539228"/>
              <a:gd name="connsiteY2" fmla="*/ 0 h 359999"/>
              <a:gd name="connsiteX3" fmla="*/ 1539228 w 1539228"/>
              <a:gd name="connsiteY3" fmla="*/ 180000 h 359999"/>
              <a:gd name="connsiteX4" fmla="*/ 1359229 w 1539228"/>
              <a:gd name="connsiteY4" fmla="*/ 359999 h 359999"/>
              <a:gd name="connsiteX5" fmla="*/ 1359229 w 1539228"/>
              <a:gd name="connsiteY5" fmla="*/ 269999 h 359999"/>
              <a:gd name="connsiteX6" fmla="*/ 0 w 1539228"/>
              <a:gd name="connsiteY6" fmla="*/ 269999 h 359999"/>
              <a:gd name="connsiteX7" fmla="*/ 0 w 1539228"/>
              <a:gd name="connsiteY7" fmla="*/ 90000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228" h="359999">
                <a:moveTo>
                  <a:pt x="1539228" y="269999"/>
                </a:moveTo>
                <a:lnTo>
                  <a:pt x="179999" y="269999"/>
                </a:lnTo>
                <a:lnTo>
                  <a:pt x="179999" y="359998"/>
                </a:lnTo>
                <a:lnTo>
                  <a:pt x="0" y="179999"/>
                </a:lnTo>
                <a:lnTo>
                  <a:pt x="179999" y="1"/>
                </a:lnTo>
                <a:lnTo>
                  <a:pt x="179999" y="90000"/>
                </a:lnTo>
                <a:lnTo>
                  <a:pt x="1539228" y="90000"/>
                </a:lnTo>
                <a:lnTo>
                  <a:pt x="1539228" y="269999"/>
                </a:lnTo>
                <a:close/>
              </a:path>
            </a:pathLst>
          </a:custGeom>
          <a:solidFill>
            <a:schemeClr val="accent2">
              <a:lumMod val="60000"/>
              <a:lumOff val="40000"/>
            </a:schemeClr>
          </a:solidFill>
          <a:ln>
            <a:solidFill>
              <a:schemeClr val="accent2">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8000" tIns="71999" rIns="107999" bIns="72000" numCol="1" spcCol="1270" anchor="ctr" anchorCtr="0">
            <a:noAutofit/>
          </a:bodyPr>
          <a:lstStyle/>
          <a:p>
            <a:pPr lvl="0" algn="ctr" defTabSz="711200">
              <a:lnSpc>
                <a:spcPct val="90000"/>
              </a:lnSpc>
              <a:spcBef>
                <a:spcPct val="0"/>
              </a:spcBef>
              <a:spcAft>
                <a:spcPct val="35000"/>
              </a:spcAft>
            </a:pPr>
            <a:endParaRPr kumimoji="1" lang="ja-JP" altLang="en-US" sz="1600" b="1" kern="1200"/>
          </a:p>
        </p:txBody>
      </p:sp>
      <p:sp>
        <p:nvSpPr>
          <p:cNvPr id="13" name="フリーフォーム 12"/>
          <p:cNvSpPr/>
          <p:nvPr/>
        </p:nvSpPr>
        <p:spPr bwMode="gray">
          <a:xfrm>
            <a:off x="4797120" y="4931978"/>
            <a:ext cx="2520000" cy="1260000"/>
          </a:xfrm>
          <a:custGeom>
            <a:avLst/>
            <a:gdLst>
              <a:gd name="connsiteX0" fmla="*/ 0 w 2520000"/>
              <a:gd name="connsiteY0" fmla="*/ 630000 h 1260000"/>
              <a:gd name="connsiteX1" fmla="*/ 1260000 w 2520000"/>
              <a:gd name="connsiteY1" fmla="*/ 0 h 1260000"/>
              <a:gd name="connsiteX2" fmla="*/ 2520000 w 2520000"/>
              <a:gd name="connsiteY2" fmla="*/ 630000 h 1260000"/>
              <a:gd name="connsiteX3" fmla="*/ 1260000 w 2520000"/>
              <a:gd name="connsiteY3" fmla="*/ 1260000 h 1260000"/>
              <a:gd name="connsiteX4" fmla="*/ 0 w 2520000"/>
              <a:gd name="connsiteY4" fmla="*/ 63000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260000">
                <a:moveTo>
                  <a:pt x="0" y="630000"/>
                </a:moveTo>
                <a:cubicBezTo>
                  <a:pt x="0" y="282061"/>
                  <a:pt x="564121" y="0"/>
                  <a:pt x="1260000" y="0"/>
                </a:cubicBezTo>
                <a:cubicBezTo>
                  <a:pt x="1955879" y="0"/>
                  <a:pt x="2520000" y="282061"/>
                  <a:pt x="2520000" y="630000"/>
                </a:cubicBezTo>
                <a:cubicBezTo>
                  <a:pt x="2520000" y="977939"/>
                  <a:pt x="1955879" y="1260000"/>
                  <a:pt x="1260000" y="1260000"/>
                </a:cubicBezTo>
                <a:cubicBezTo>
                  <a:pt x="564121" y="1260000"/>
                  <a:pt x="0" y="977939"/>
                  <a:pt x="0" y="630000"/>
                </a:cubicBezTo>
                <a:close/>
              </a:path>
            </a:pathLst>
          </a:custGeom>
          <a:solidFill>
            <a:srgbClr val="FE8B34"/>
          </a:solidFill>
          <a:ln>
            <a:solidFill>
              <a:schemeClr val="bg1"/>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6205" tIns="321683" rIns="506205" bIns="321683"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t>掛金</a:t>
            </a:r>
            <a:endParaRPr kumimoji="1" lang="ja-JP" altLang="en-US" sz="3600" b="1" kern="1200" dirty="0"/>
          </a:p>
        </p:txBody>
      </p:sp>
      <p:sp>
        <p:nvSpPr>
          <p:cNvPr id="14" name="フリーフォーム 13"/>
          <p:cNvSpPr/>
          <p:nvPr/>
        </p:nvSpPr>
        <p:spPr bwMode="gray">
          <a:xfrm rot="1221511">
            <a:off x="3385455" y="4847940"/>
            <a:ext cx="1539228" cy="360000"/>
          </a:xfrm>
          <a:custGeom>
            <a:avLst/>
            <a:gdLst>
              <a:gd name="connsiteX0" fmla="*/ 0 w 1539228"/>
              <a:gd name="connsiteY0" fmla="*/ 180000 h 359999"/>
              <a:gd name="connsiteX1" fmla="*/ 180000 w 1539228"/>
              <a:gd name="connsiteY1" fmla="*/ 0 h 359999"/>
              <a:gd name="connsiteX2" fmla="*/ 180000 w 1539228"/>
              <a:gd name="connsiteY2" fmla="*/ 90000 h 359999"/>
              <a:gd name="connsiteX3" fmla="*/ 1539228 w 1539228"/>
              <a:gd name="connsiteY3" fmla="*/ 90000 h 359999"/>
              <a:gd name="connsiteX4" fmla="*/ 1539228 w 1539228"/>
              <a:gd name="connsiteY4" fmla="*/ 269999 h 359999"/>
              <a:gd name="connsiteX5" fmla="*/ 180000 w 1539228"/>
              <a:gd name="connsiteY5" fmla="*/ 269999 h 359999"/>
              <a:gd name="connsiteX6" fmla="*/ 180000 w 1539228"/>
              <a:gd name="connsiteY6" fmla="*/ 359999 h 359999"/>
              <a:gd name="connsiteX7" fmla="*/ 0 w 1539228"/>
              <a:gd name="connsiteY7" fmla="*/ 180000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228" h="359999">
                <a:moveTo>
                  <a:pt x="1539228" y="179999"/>
                </a:moveTo>
                <a:lnTo>
                  <a:pt x="1359228" y="359998"/>
                </a:lnTo>
                <a:lnTo>
                  <a:pt x="1359228" y="269999"/>
                </a:lnTo>
                <a:lnTo>
                  <a:pt x="0" y="269999"/>
                </a:lnTo>
                <a:lnTo>
                  <a:pt x="0" y="90000"/>
                </a:lnTo>
                <a:lnTo>
                  <a:pt x="1359228" y="90000"/>
                </a:lnTo>
                <a:lnTo>
                  <a:pt x="1359228" y="1"/>
                </a:lnTo>
                <a:lnTo>
                  <a:pt x="1539228" y="179999"/>
                </a:lnTo>
                <a:close/>
              </a:path>
            </a:pathLst>
          </a:custGeom>
          <a:solidFill>
            <a:schemeClr val="accent2">
              <a:lumMod val="60000"/>
              <a:lumOff val="40000"/>
            </a:schemeClr>
          </a:solidFill>
          <a:ln>
            <a:solidFill>
              <a:schemeClr val="accent2">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8000" tIns="72000" rIns="107999" bIns="72000" numCol="1" spcCol="1270" anchor="ctr" anchorCtr="0">
            <a:noAutofit/>
          </a:bodyPr>
          <a:lstStyle/>
          <a:p>
            <a:pPr lvl="0" algn="ctr" defTabSz="711200">
              <a:lnSpc>
                <a:spcPct val="90000"/>
              </a:lnSpc>
              <a:spcBef>
                <a:spcPct val="0"/>
              </a:spcBef>
              <a:spcAft>
                <a:spcPct val="35000"/>
              </a:spcAft>
            </a:pPr>
            <a:endParaRPr kumimoji="1" lang="ja-JP" altLang="en-US" sz="1600" b="1" kern="1200"/>
          </a:p>
        </p:txBody>
      </p:sp>
      <p:sp>
        <p:nvSpPr>
          <p:cNvPr id="15" name="フリーフォーム 14"/>
          <p:cNvSpPr/>
          <p:nvPr/>
        </p:nvSpPr>
        <p:spPr bwMode="gray">
          <a:xfrm>
            <a:off x="721973" y="3226708"/>
            <a:ext cx="2934518" cy="1800003"/>
          </a:xfrm>
          <a:custGeom>
            <a:avLst/>
            <a:gdLst>
              <a:gd name="connsiteX0" fmla="*/ 0 w 2934518"/>
              <a:gd name="connsiteY0" fmla="*/ 900002 h 1800003"/>
              <a:gd name="connsiteX1" fmla="*/ 1467259 w 2934518"/>
              <a:gd name="connsiteY1" fmla="*/ 0 h 1800003"/>
              <a:gd name="connsiteX2" fmla="*/ 2934518 w 2934518"/>
              <a:gd name="connsiteY2" fmla="*/ 900002 h 1800003"/>
              <a:gd name="connsiteX3" fmla="*/ 1467259 w 2934518"/>
              <a:gd name="connsiteY3" fmla="*/ 1800004 h 1800003"/>
              <a:gd name="connsiteX4" fmla="*/ 0 w 2934518"/>
              <a:gd name="connsiteY4" fmla="*/ 900002 h 18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518" h="1800003">
                <a:moveTo>
                  <a:pt x="0" y="900002"/>
                </a:moveTo>
                <a:cubicBezTo>
                  <a:pt x="0" y="402945"/>
                  <a:pt x="656914" y="0"/>
                  <a:pt x="1467259" y="0"/>
                </a:cubicBezTo>
                <a:cubicBezTo>
                  <a:pt x="2277604" y="0"/>
                  <a:pt x="2934518" y="402945"/>
                  <a:pt x="2934518" y="900002"/>
                </a:cubicBezTo>
                <a:cubicBezTo>
                  <a:pt x="2934518" y="1397059"/>
                  <a:pt x="2277604" y="1800004"/>
                  <a:pt x="1467259" y="1800004"/>
                </a:cubicBezTo>
                <a:cubicBezTo>
                  <a:pt x="656914" y="1800004"/>
                  <a:pt x="0" y="1397059"/>
                  <a:pt x="0" y="900002"/>
                </a:cubicBezTo>
                <a:close/>
              </a:path>
            </a:pathLst>
          </a:custGeom>
          <a:solidFill>
            <a:srgbClr val="FE8B34"/>
          </a:solidFill>
          <a:ln>
            <a:solidFill>
              <a:schemeClr val="bg1"/>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51670" tIns="385524" rIns="551670" bIns="385524" numCol="1" spcCol="1270" anchor="ctr" anchorCtr="0">
            <a:noAutofit/>
          </a:bodyPr>
          <a:lstStyle/>
          <a:p>
            <a:pPr lvl="0" algn="ctr" defTabSz="1422400">
              <a:lnSpc>
                <a:spcPct val="70000"/>
              </a:lnSpc>
              <a:spcBef>
                <a:spcPct val="0"/>
              </a:spcBef>
              <a:spcAft>
                <a:spcPts val="0"/>
              </a:spcAft>
            </a:pPr>
            <a:r>
              <a:rPr kumimoji="1" lang="ja-JP" altLang="en-US" sz="3200" b="1" kern="1200" dirty="0" smtClean="0"/>
              <a:t>みんなで</a:t>
            </a:r>
            <a:endParaRPr kumimoji="1" lang="en-US" altLang="ja-JP" sz="3200" b="1" kern="1200" dirty="0" smtClean="0"/>
          </a:p>
          <a:p>
            <a:pPr lvl="0" algn="ctr" defTabSz="1422400">
              <a:lnSpc>
                <a:spcPct val="70000"/>
              </a:lnSpc>
              <a:spcBef>
                <a:spcPct val="0"/>
              </a:spcBef>
              <a:spcAft>
                <a:spcPts val="0"/>
              </a:spcAft>
            </a:pPr>
            <a:endParaRPr kumimoji="1" lang="en-US" altLang="ja-JP" sz="1100" b="1" kern="1200" dirty="0" smtClean="0"/>
          </a:p>
          <a:p>
            <a:pPr lvl="0" algn="ctr" defTabSz="1422400">
              <a:lnSpc>
                <a:spcPct val="70000"/>
              </a:lnSpc>
              <a:spcBef>
                <a:spcPct val="0"/>
              </a:spcBef>
              <a:spcAft>
                <a:spcPts val="0"/>
              </a:spcAft>
            </a:pPr>
            <a:r>
              <a:rPr kumimoji="1" lang="ja-JP" altLang="en-US" sz="3200" b="1" kern="1200" dirty="0" smtClean="0"/>
              <a:t>利用</a:t>
            </a:r>
            <a:endParaRPr kumimoji="1" lang="ja-JP" altLang="en-US" sz="3200" b="1" kern="1200" dirty="0"/>
          </a:p>
        </p:txBody>
      </p:sp>
      <p:sp>
        <p:nvSpPr>
          <p:cNvPr id="16" name="フリーフォーム 15"/>
          <p:cNvSpPr/>
          <p:nvPr/>
        </p:nvSpPr>
        <p:spPr bwMode="gray">
          <a:xfrm rot="20295543">
            <a:off x="3402056" y="3062145"/>
            <a:ext cx="1539228" cy="359999"/>
          </a:xfrm>
          <a:custGeom>
            <a:avLst/>
            <a:gdLst>
              <a:gd name="connsiteX0" fmla="*/ 0 w 1539228"/>
              <a:gd name="connsiteY0" fmla="*/ 90000 h 359999"/>
              <a:gd name="connsiteX1" fmla="*/ 1359229 w 1539228"/>
              <a:gd name="connsiteY1" fmla="*/ 90000 h 359999"/>
              <a:gd name="connsiteX2" fmla="*/ 1359229 w 1539228"/>
              <a:gd name="connsiteY2" fmla="*/ 0 h 359999"/>
              <a:gd name="connsiteX3" fmla="*/ 1539228 w 1539228"/>
              <a:gd name="connsiteY3" fmla="*/ 180000 h 359999"/>
              <a:gd name="connsiteX4" fmla="*/ 1359229 w 1539228"/>
              <a:gd name="connsiteY4" fmla="*/ 359999 h 359999"/>
              <a:gd name="connsiteX5" fmla="*/ 1359229 w 1539228"/>
              <a:gd name="connsiteY5" fmla="*/ 269999 h 359999"/>
              <a:gd name="connsiteX6" fmla="*/ 0 w 1539228"/>
              <a:gd name="connsiteY6" fmla="*/ 269999 h 359999"/>
              <a:gd name="connsiteX7" fmla="*/ 0 w 1539228"/>
              <a:gd name="connsiteY7" fmla="*/ 90000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228" h="359999">
                <a:moveTo>
                  <a:pt x="0" y="90000"/>
                </a:moveTo>
                <a:lnTo>
                  <a:pt x="1359229" y="90000"/>
                </a:lnTo>
                <a:lnTo>
                  <a:pt x="1359229" y="0"/>
                </a:lnTo>
                <a:lnTo>
                  <a:pt x="1539228" y="180000"/>
                </a:lnTo>
                <a:lnTo>
                  <a:pt x="1359229" y="359999"/>
                </a:lnTo>
                <a:lnTo>
                  <a:pt x="1359229" y="269999"/>
                </a:lnTo>
                <a:lnTo>
                  <a:pt x="0" y="269999"/>
                </a:lnTo>
                <a:lnTo>
                  <a:pt x="0" y="90000"/>
                </a:lnTo>
                <a:close/>
              </a:path>
            </a:pathLst>
          </a:custGeom>
          <a:solidFill>
            <a:schemeClr val="accent2">
              <a:lumMod val="60000"/>
              <a:lumOff val="40000"/>
            </a:schemeClr>
          </a:solidFill>
          <a:ln>
            <a:solidFill>
              <a:schemeClr val="accent2">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7999" tIns="71999" rIns="108000" bIns="72000" numCol="1" spcCol="1270" anchor="ctr" anchorCtr="0">
            <a:noAutofit/>
          </a:bodyPr>
          <a:lstStyle/>
          <a:p>
            <a:pPr lvl="0" algn="ctr" defTabSz="711200">
              <a:lnSpc>
                <a:spcPct val="90000"/>
              </a:lnSpc>
              <a:spcBef>
                <a:spcPct val="0"/>
              </a:spcBef>
              <a:spcAft>
                <a:spcPct val="35000"/>
              </a:spcAft>
            </a:pPr>
            <a:endParaRPr kumimoji="1" lang="ja-JP" altLang="en-US" sz="1600" b="1" kern="1200"/>
          </a:p>
        </p:txBody>
      </p:sp>
      <p:sp>
        <p:nvSpPr>
          <p:cNvPr id="25" name="右矢印 24"/>
          <p:cNvSpPr/>
          <p:nvPr/>
        </p:nvSpPr>
        <p:spPr bwMode="gray">
          <a:xfrm>
            <a:off x="3898900" y="3653972"/>
            <a:ext cx="4584700" cy="4191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bwMode="gray">
          <a:xfrm rot="10800000">
            <a:off x="3848100" y="4137582"/>
            <a:ext cx="4584700" cy="4191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a:spLocks noGrp="1"/>
          </p:cNvSpPr>
          <p:nvPr>
            <p:ph type="title"/>
          </p:nvPr>
        </p:nvSpPr>
        <p:spPr>
          <a:xfrm>
            <a:off x="445804" y="242850"/>
            <a:ext cx="9835620"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endParaRPr kumimoji="1" lang="ja-JP" altLang="en-US" sz="4800" b="1" u="sng" dirty="0">
              <a:solidFill>
                <a:srgbClr val="002060"/>
              </a:solidFill>
              <a:latin typeface="+mj-ea"/>
            </a:endParaRPr>
          </a:p>
        </p:txBody>
      </p:sp>
      <p:sp>
        <p:nvSpPr>
          <p:cNvPr id="23" name="テキスト ボックス 22"/>
          <p:cNvSpPr txBox="1"/>
          <p:nvPr/>
        </p:nvSpPr>
        <p:spPr>
          <a:xfrm>
            <a:off x="584062" y="1011719"/>
            <a:ext cx="8175685" cy="646331"/>
          </a:xfrm>
          <a:prstGeom prst="rect">
            <a:avLst/>
          </a:prstGeom>
          <a:noFill/>
          <a:effectLst>
            <a:softEdge rad="635000"/>
          </a:effectLst>
        </p:spPr>
        <p:txBody>
          <a:bodyPr wrap="square" rtlCol="0">
            <a:spAutoFit/>
          </a:bodyPr>
          <a:lstStyle/>
          <a:p>
            <a:r>
              <a:rPr lang="ja-JP" altLang="en-US" sz="3600" b="1" dirty="0">
                <a:solidFill>
                  <a:srgbClr val="002060"/>
                </a:solidFill>
              </a:rPr>
              <a:t>３</a:t>
            </a:r>
            <a:r>
              <a:rPr lang="ja-JP" altLang="en-US" sz="3600" b="1" dirty="0" smtClean="0">
                <a:solidFill>
                  <a:srgbClr val="002060"/>
                </a:solidFill>
              </a:rPr>
              <a:t>．</a:t>
            </a:r>
            <a:r>
              <a:rPr lang="ja-JP" altLang="en-US" sz="3600" b="1" dirty="0">
                <a:solidFill>
                  <a:srgbClr val="002060"/>
                </a:solidFill>
              </a:rPr>
              <a:t>自治労と共済推進運動</a:t>
            </a:r>
            <a:endParaRPr lang="en-US" altLang="ja-JP" sz="3600" b="1" dirty="0">
              <a:solidFill>
                <a:srgbClr val="002060"/>
              </a:solidFill>
            </a:endParaRPr>
          </a:p>
        </p:txBody>
      </p:sp>
    </p:spTree>
    <p:extLst>
      <p:ext uri="{BB962C8B-B14F-4D97-AF65-F5344CB8AC3E}">
        <p14:creationId xmlns:p14="http://schemas.microsoft.com/office/powerpoint/2010/main" val="6941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gray">
          <a:xfrm>
            <a:off x="759187" y="1303123"/>
            <a:ext cx="6192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bwMode="white">
          <a:xfrm>
            <a:off x="873673" y="1904080"/>
            <a:ext cx="9773233" cy="352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7228C29-2B79-4EE8-9B27-8EAFC38607DB}" type="slidenum">
              <a:rPr lang="ja-JP" altLang="en-US" smtClean="0"/>
              <a:pPr/>
              <a:t>11</a:t>
            </a:fld>
            <a:endParaRPr lang="ja-JP" altLang="en-US"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036544547"/>
              </p:ext>
            </p:extLst>
          </p:nvPr>
        </p:nvGraphicFramePr>
        <p:xfrm>
          <a:off x="1330164" y="1805636"/>
          <a:ext cx="2197585" cy="3527213"/>
        </p:xfrm>
        <a:graphic>
          <a:graphicData uri="http://schemas.openxmlformats.org/presentationml/2006/ole">
            <mc:AlternateContent xmlns:mc="http://schemas.openxmlformats.org/markup-compatibility/2006">
              <mc:Choice xmlns:v="urn:schemas-microsoft-com:vml" Requires="v">
                <p:oleObj spid="_x0000_s1310" name="ワークシート" r:id="rId4" imgW="1495313" imgH="2419183" progId="Excel.Sheet.12">
                  <p:embed/>
                </p:oleObj>
              </mc:Choice>
              <mc:Fallback>
                <p:oleObj name="ワークシート" r:id="rId4" imgW="1495313" imgH="2419183" progId="Excel.Sheet.12">
                  <p:embed/>
                  <p:pic>
                    <p:nvPicPr>
                      <p:cNvPr id="4" name="オブジェクト 3"/>
                      <p:cNvPicPr/>
                      <p:nvPr/>
                    </p:nvPicPr>
                    <p:blipFill>
                      <a:blip r:embed="rId5"/>
                      <a:stretch>
                        <a:fillRect/>
                      </a:stretch>
                    </p:blipFill>
                    <p:spPr>
                      <a:xfrm>
                        <a:off x="1330164" y="1805636"/>
                        <a:ext cx="2197585" cy="3527213"/>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455522722"/>
              </p:ext>
            </p:extLst>
          </p:nvPr>
        </p:nvGraphicFramePr>
        <p:xfrm>
          <a:off x="3527750" y="1817516"/>
          <a:ext cx="2180206" cy="3527213"/>
        </p:xfrm>
        <a:graphic>
          <a:graphicData uri="http://schemas.openxmlformats.org/presentationml/2006/ole">
            <mc:AlternateContent xmlns:mc="http://schemas.openxmlformats.org/markup-compatibility/2006">
              <mc:Choice xmlns:v="urn:schemas-microsoft-com:vml" Requires="v">
                <p:oleObj spid="_x0000_s1311" name="ワークシート" r:id="rId6" imgW="1495313" imgH="2419183" progId="Excel.Sheet.12">
                  <p:embed/>
                </p:oleObj>
              </mc:Choice>
              <mc:Fallback>
                <p:oleObj name="ワークシート" r:id="rId6" imgW="1495313" imgH="2419183" progId="Excel.Sheet.12">
                  <p:embed/>
                  <p:pic>
                    <p:nvPicPr>
                      <p:cNvPr id="0" name=""/>
                      <p:cNvPicPr/>
                      <p:nvPr/>
                    </p:nvPicPr>
                    <p:blipFill>
                      <a:blip r:embed="rId7"/>
                      <a:stretch>
                        <a:fillRect/>
                      </a:stretch>
                    </p:blipFill>
                    <p:spPr>
                      <a:xfrm>
                        <a:off x="3527750" y="1817516"/>
                        <a:ext cx="2180206" cy="3527213"/>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244465512"/>
              </p:ext>
            </p:extLst>
          </p:nvPr>
        </p:nvGraphicFramePr>
        <p:xfrm>
          <a:off x="6246798" y="1810910"/>
          <a:ext cx="4428768" cy="3493976"/>
        </p:xfrm>
        <a:graphic>
          <a:graphicData uri="http://schemas.openxmlformats.org/presentationml/2006/ole">
            <mc:AlternateContent xmlns:mc="http://schemas.openxmlformats.org/markup-compatibility/2006">
              <mc:Choice xmlns:v="urn:schemas-microsoft-com:vml" Requires="v">
                <p:oleObj spid="_x0000_s1312" name="ワークシート" r:id="rId8" imgW="2752570" imgH="2171739" progId="Excel.Sheet.12">
                  <p:embed/>
                </p:oleObj>
              </mc:Choice>
              <mc:Fallback>
                <p:oleObj name="ワークシート" r:id="rId8" imgW="2752570" imgH="2171739" progId="Excel.Sheet.12">
                  <p:embed/>
                  <p:pic>
                    <p:nvPicPr>
                      <p:cNvPr id="0" name=""/>
                      <p:cNvPicPr/>
                      <p:nvPr/>
                    </p:nvPicPr>
                    <p:blipFill>
                      <a:blip r:embed="rId9"/>
                      <a:stretch>
                        <a:fillRect/>
                      </a:stretch>
                    </p:blipFill>
                    <p:spPr>
                      <a:xfrm>
                        <a:off x="6246798" y="1810910"/>
                        <a:ext cx="4428768" cy="3493976"/>
                      </a:xfrm>
                      <a:prstGeom prst="rect">
                        <a:avLst/>
                      </a:prstGeom>
                    </p:spPr>
                  </p:pic>
                </p:oleObj>
              </mc:Fallback>
            </mc:AlternateContent>
          </a:graphicData>
        </a:graphic>
      </p:graphicFrame>
      <p:sp>
        <p:nvSpPr>
          <p:cNvPr id="16" name="右矢印 15"/>
          <p:cNvSpPr/>
          <p:nvPr/>
        </p:nvSpPr>
        <p:spPr>
          <a:xfrm>
            <a:off x="5707956" y="3192544"/>
            <a:ext cx="538842" cy="70212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gray">
          <a:xfrm>
            <a:off x="1090491" y="5484458"/>
            <a:ext cx="9773771" cy="1046440"/>
          </a:xfrm>
          <a:prstGeom prst="rect">
            <a:avLst/>
          </a:prstGeom>
          <a:solidFill>
            <a:srgbClr val="FFF4CC"/>
          </a:solidFill>
        </p:spPr>
        <p:txBody>
          <a:bodyPr wrap="square" rtlCol="0">
            <a:spAutoFit/>
          </a:bodyPr>
          <a:lstStyle/>
          <a:p>
            <a:pPr algn="ctr"/>
            <a:r>
              <a:rPr kumimoji="1" lang="ja-JP" altLang="en-US" sz="2400" b="1" dirty="0" smtClean="0">
                <a:solidFill>
                  <a:schemeClr val="bg2">
                    <a:lumMod val="10000"/>
                  </a:schemeClr>
                </a:solidFill>
              </a:rPr>
              <a:t>制度改定が行われ、</a:t>
            </a:r>
            <a:endParaRPr kumimoji="1" lang="en-US" altLang="ja-JP" sz="2400" b="1" dirty="0" smtClean="0">
              <a:solidFill>
                <a:schemeClr val="bg2">
                  <a:lumMod val="10000"/>
                </a:schemeClr>
              </a:solidFill>
            </a:endParaRPr>
          </a:p>
          <a:p>
            <a:pPr algn="ctr"/>
            <a:r>
              <a:rPr kumimoji="1" lang="ja-JP" altLang="en-US" sz="2400" b="1" dirty="0" smtClean="0">
                <a:solidFill>
                  <a:schemeClr val="bg2">
                    <a:lumMod val="10000"/>
                  </a:schemeClr>
                </a:solidFill>
              </a:rPr>
              <a:t>男女別・年齢群団別掛金が導入され</a:t>
            </a:r>
            <a:r>
              <a:rPr lang="ja-JP" altLang="en-US" sz="2400" b="1" dirty="0" smtClean="0">
                <a:solidFill>
                  <a:schemeClr val="bg2">
                    <a:lumMod val="10000"/>
                  </a:schemeClr>
                </a:solidFill>
              </a:rPr>
              <a:t>る</a:t>
            </a:r>
            <a:endParaRPr lang="en-US" altLang="ja-JP" sz="2400" b="1" dirty="0" smtClean="0">
              <a:solidFill>
                <a:schemeClr val="bg2">
                  <a:lumMod val="10000"/>
                </a:schemeClr>
              </a:solidFill>
            </a:endParaRPr>
          </a:p>
          <a:p>
            <a:pPr algn="ctr"/>
            <a:r>
              <a:rPr kumimoji="1" lang="en-US" altLang="ja-JP" sz="1400" b="1" dirty="0" smtClean="0">
                <a:solidFill>
                  <a:schemeClr val="bg2">
                    <a:lumMod val="10000"/>
                  </a:schemeClr>
                </a:solidFill>
              </a:rPr>
              <a:t>※</a:t>
            </a:r>
            <a:r>
              <a:rPr lang="en-US" altLang="ja-JP" sz="1400" b="1" dirty="0">
                <a:solidFill>
                  <a:schemeClr val="bg2">
                    <a:lumMod val="10000"/>
                  </a:schemeClr>
                </a:solidFill>
              </a:rPr>
              <a:t>2022</a:t>
            </a:r>
            <a:r>
              <a:rPr lang="ja-JP" altLang="en-US" sz="1400" b="1" dirty="0">
                <a:solidFill>
                  <a:schemeClr val="bg2">
                    <a:lumMod val="10000"/>
                  </a:schemeClr>
                </a:solidFill>
              </a:rPr>
              <a:t>年</a:t>
            </a:r>
            <a:r>
              <a:rPr lang="ja-JP" altLang="en-US" sz="1400" b="1" dirty="0" smtClean="0">
                <a:solidFill>
                  <a:schemeClr val="bg2">
                    <a:lumMod val="10000"/>
                  </a:schemeClr>
                </a:solidFill>
              </a:rPr>
              <a:t>６月以降の更改期ごとに制度改定が行われます。更改期は都道府県や組合によって異なります。</a:t>
            </a:r>
            <a:endParaRPr kumimoji="1" lang="ja-JP" altLang="en-US" sz="1400" b="1" dirty="0">
              <a:solidFill>
                <a:schemeClr val="bg2">
                  <a:lumMod val="10000"/>
                </a:schemeClr>
              </a:solidFill>
            </a:endParaRPr>
          </a:p>
        </p:txBody>
      </p:sp>
      <p:sp>
        <p:nvSpPr>
          <p:cNvPr id="13" name="正方形/長方形 1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23" name="タイトル 1"/>
          <p:cNvSpPr txBox="1">
            <a:spLocks/>
          </p:cNvSpPr>
          <p:nvPr/>
        </p:nvSpPr>
        <p:spPr>
          <a:xfrm>
            <a:off x="445804" y="242850"/>
            <a:ext cx="9835620" cy="1320800"/>
          </a:xfrm>
          <a:prstGeom prst="rect">
            <a:avLst/>
          </a:prstGeom>
        </p:spPr>
        <p:txBody>
          <a:bodyP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endParaRPr lang="ja-JP" altLang="en-US" sz="4800" b="1" u="sng" dirty="0">
              <a:solidFill>
                <a:srgbClr val="002060"/>
              </a:solidFill>
              <a:latin typeface="+mj-ea"/>
            </a:endParaRPr>
          </a:p>
        </p:txBody>
      </p:sp>
      <p:sp>
        <p:nvSpPr>
          <p:cNvPr id="24" name="テキスト ボックス 23"/>
          <p:cNvSpPr txBox="1"/>
          <p:nvPr/>
        </p:nvSpPr>
        <p:spPr>
          <a:xfrm>
            <a:off x="584062" y="1011719"/>
            <a:ext cx="8559937" cy="646331"/>
          </a:xfrm>
          <a:prstGeom prst="rect">
            <a:avLst/>
          </a:prstGeom>
          <a:noFill/>
          <a:effectLst>
            <a:softEdge rad="635000"/>
          </a:effectLst>
        </p:spPr>
        <p:txBody>
          <a:bodyPr wrap="square" rtlCol="0">
            <a:spAutoFit/>
          </a:bodyPr>
          <a:lstStyle/>
          <a:p>
            <a:r>
              <a:rPr lang="ja-JP" altLang="en-US" sz="3600" b="1" dirty="0">
                <a:solidFill>
                  <a:srgbClr val="002060"/>
                </a:solidFill>
              </a:rPr>
              <a:t>４</a:t>
            </a:r>
            <a:r>
              <a:rPr lang="ja-JP" altLang="en-US" sz="3600" b="1" dirty="0" smtClean="0">
                <a:solidFill>
                  <a:srgbClr val="002060"/>
                </a:solidFill>
              </a:rPr>
              <a:t>．制度改定と</a:t>
            </a:r>
            <a:r>
              <a:rPr lang="ja-JP" altLang="en-US" sz="3600" b="1" dirty="0">
                <a:solidFill>
                  <a:srgbClr val="002060"/>
                </a:solidFill>
              </a:rPr>
              <a:t>掛金体系（</a:t>
            </a:r>
            <a:r>
              <a:rPr lang="ja-JP" altLang="en-US" sz="3600" b="1" dirty="0" smtClean="0">
                <a:solidFill>
                  <a:srgbClr val="002060"/>
                </a:solidFill>
              </a:rPr>
              <a:t>１）</a:t>
            </a:r>
            <a:endParaRPr kumimoji="1" lang="en-US" altLang="ja-JP" sz="3600" b="1" dirty="0" smtClean="0">
              <a:solidFill>
                <a:srgbClr val="002060"/>
              </a:solidFill>
            </a:endParaRPr>
          </a:p>
        </p:txBody>
      </p:sp>
    </p:spTree>
    <p:extLst>
      <p:ext uri="{BB962C8B-B14F-4D97-AF65-F5344CB8AC3E}">
        <p14:creationId xmlns:p14="http://schemas.microsoft.com/office/powerpoint/2010/main" val="8095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gray">
          <a:xfrm>
            <a:off x="759187" y="1303123"/>
            <a:ext cx="6192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7228C29-2B79-4EE8-9B27-8EAFC38607DB}" type="slidenum">
              <a:rPr lang="ja-JP" altLang="en-US" smtClean="0"/>
              <a:pPr/>
              <a:t>12</a:t>
            </a:fld>
            <a:endParaRPr lang="ja-JP" altLang="en-US" dirty="0"/>
          </a:p>
        </p:txBody>
      </p:sp>
      <p:sp>
        <p:nvSpPr>
          <p:cNvPr id="7" name="テキスト ボックス 6"/>
          <p:cNvSpPr txBox="1"/>
          <p:nvPr/>
        </p:nvSpPr>
        <p:spPr bwMode="gray">
          <a:xfrm>
            <a:off x="846789" y="5399003"/>
            <a:ext cx="10637774" cy="1015663"/>
          </a:xfrm>
          <a:prstGeom prst="rect">
            <a:avLst/>
          </a:prstGeom>
          <a:solidFill>
            <a:srgbClr val="FFF4CC"/>
          </a:solidFill>
        </p:spPr>
        <p:txBody>
          <a:bodyPr wrap="square" rtlCol="0">
            <a:spAutoFit/>
          </a:bodyPr>
          <a:lstStyle/>
          <a:p>
            <a:pPr algn="ctr"/>
            <a:r>
              <a:rPr lang="ja-JP" altLang="en-US" sz="2800" b="1" dirty="0">
                <a:ln w="0"/>
                <a:solidFill>
                  <a:schemeClr val="tx1">
                    <a:lumMod val="85000"/>
                    <a:lumOff val="15000"/>
                  </a:schemeClr>
                </a:solidFill>
                <a:latin typeface="メイリオ" panose="020B0604030504040204" pitchFamily="50" charset="-128"/>
                <a:ea typeface="メイリオ" panose="020B0604030504040204" pitchFamily="50" charset="-128"/>
              </a:rPr>
              <a:t>平均</a:t>
            </a:r>
            <a:r>
              <a:rPr lang="ja-JP" altLang="en-US" sz="2800" b="1" dirty="0" smtClean="0">
                <a:ln w="0"/>
                <a:solidFill>
                  <a:schemeClr val="tx1">
                    <a:lumMod val="85000"/>
                    <a:lumOff val="15000"/>
                  </a:schemeClr>
                </a:solidFill>
                <a:latin typeface="メイリオ" panose="020B0604030504040204" pitchFamily="50" charset="-128"/>
                <a:ea typeface="メイリオ" panose="020B0604030504040204" pitchFamily="50" charset="-128"/>
              </a:rPr>
              <a:t>で約</a:t>
            </a:r>
            <a:r>
              <a:rPr lang="en-US" altLang="ja-JP" sz="2800" b="1" dirty="0" smtClean="0">
                <a:ln w="0"/>
                <a:solidFill>
                  <a:schemeClr val="tx1">
                    <a:lumMod val="85000"/>
                    <a:lumOff val="15000"/>
                  </a:schemeClr>
                </a:solidFill>
                <a:latin typeface="メイリオ" panose="020B0604030504040204" pitchFamily="50" charset="-128"/>
                <a:ea typeface="メイリオ" panose="020B0604030504040204" pitchFamily="50" charset="-128"/>
              </a:rPr>
              <a:t>12</a:t>
            </a:r>
            <a:r>
              <a:rPr lang="ja-JP" altLang="en-US" sz="2800" b="1" dirty="0" smtClean="0">
                <a:ln w="0"/>
                <a:solidFill>
                  <a:schemeClr val="tx1">
                    <a:lumMod val="85000"/>
                    <a:lumOff val="15000"/>
                  </a:schemeClr>
                </a:solidFill>
                <a:latin typeface="メイリオ" panose="020B0604030504040204" pitchFamily="50" charset="-128"/>
                <a:ea typeface="メイリオ" panose="020B0604030504040204" pitchFamily="50" charset="-128"/>
              </a:rPr>
              <a:t>％掛金の引き下げ</a:t>
            </a:r>
            <a:endParaRPr lang="en-US" altLang="ja-JP" sz="2800" b="1" dirty="0" smtClean="0">
              <a:ln w="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3200" b="1" dirty="0" smtClean="0">
                <a:ln w="0"/>
                <a:solidFill>
                  <a:srgbClr val="FF0000"/>
                </a:solidFill>
                <a:latin typeface="メイリオ" panose="020B0604030504040204" pitchFamily="50" charset="-128"/>
                <a:ea typeface="メイリオ" panose="020B0604030504040204" pitchFamily="50" charset="-128"/>
              </a:rPr>
              <a:t>若年層</a:t>
            </a:r>
            <a:r>
              <a:rPr lang="ja-JP" altLang="en-US" sz="3200" b="1" dirty="0" smtClean="0">
                <a:ln w="0"/>
                <a:solidFill>
                  <a:schemeClr val="tx1">
                    <a:lumMod val="85000"/>
                    <a:lumOff val="15000"/>
                  </a:schemeClr>
                </a:solidFill>
                <a:latin typeface="メイリオ" panose="020B0604030504040204" pitchFamily="50" charset="-128"/>
                <a:ea typeface="メイリオ" panose="020B0604030504040204" pitchFamily="50" charset="-128"/>
              </a:rPr>
              <a:t>の掛金は</a:t>
            </a:r>
            <a:r>
              <a:rPr lang="ja-JP" altLang="en-US" sz="3200" b="1" dirty="0" smtClean="0">
                <a:ln w="0"/>
                <a:solidFill>
                  <a:srgbClr val="FF0000"/>
                </a:solidFill>
                <a:latin typeface="メイリオ" panose="020B0604030504040204" pitchFamily="50" charset="-128"/>
                <a:ea typeface="メイリオ" panose="020B0604030504040204" pitchFamily="50" charset="-128"/>
              </a:rPr>
              <a:t>大幅な引き下げ</a:t>
            </a:r>
            <a:endParaRPr lang="en-US" altLang="ja-JP" sz="3200" b="1" dirty="0" smtClean="0">
              <a:ln w="0"/>
              <a:solidFill>
                <a:srgbClr val="FF0000"/>
              </a:solidFill>
              <a:latin typeface="メイリオ" panose="020B0604030504040204" pitchFamily="50" charset="-128"/>
              <a:ea typeface="メイリオ"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072526593"/>
              </p:ext>
            </p:extLst>
          </p:nvPr>
        </p:nvGraphicFramePr>
        <p:xfrm>
          <a:off x="1043118" y="1855691"/>
          <a:ext cx="4798880" cy="3333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3173878285"/>
              </p:ext>
            </p:extLst>
          </p:nvPr>
        </p:nvGraphicFramePr>
        <p:xfrm>
          <a:off x="6165676" y="1812148"/>
          <a:ext cx="4798880" cy="3333307"/>
        </p:xfrm>
        <a:graphic>
          <a:graphicData uri="http://schemas.openxmlformats.org/drawingml/2006/chart">
            <c:chart xmlns:c="http://schemas.openxmlformats.org/drawingml/2006/chart" xmlns:r="http://schemas.openxmlformats.org/officeDocument/2006/relationships" r:id="rId4"/>
          </a:graphicData>
        </a:graphic>
      </p:graphicFrame>
      <p:sp>
        <p:nvSpPr>
          <p:cNvPr id="24" name="楕円 23"/>
          <p:cNvSpPr/>
          <p:nvPr/>
        </p:nvSpPr>
        <p:spPr>
          <a:xfrm>
            <a:off x="1474336" y="2094436"/>
            <a:ext cx="1483785" cy="695005"/>
          </a:xfrm>
          <a:prstGeom prst="ellipse">
            <a:avLst/>
          </a:prstGeom>
          <a:solidFill>
            <a:schemeClr val="bg1"/>
          </a:solidFill>
          <a:ln>
            <a:solidFill>
              <a:srgbClr val="FEA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645591" y="2256337"/>
            <a:ext cx="2028093" cy="400110"/>
          </a:xfrm>
          <a:prstGeom prst="rect">
            <a:avLst/>
          </a:prstGeom>
          <a:noFill/>
        </p:spPr>
        <p:txBody>
          <a:bodyPr wrap="square" rtlCol="0">
            <a:spAutoFit/>
          </a:bodyPr>
          <a:lstStyle/>
          <a:p>
            <a:r>
              <a:rPr kumimoji="1" lang="ja-JP" altLang="en-US" sz="2000" dirty="0" smtClean="0"/>
              <a:t>死亡保障</a:t>
            </a:r>
            <a:endParaRPr kumimoji="1" lang="ja-JP" altLang="en-US" sz="2000" dirty="0"/>
          </a:p>
        </p:txBody>
      </p:sp>
      <p:sp>
        <p:nvSpPr>
          <p:cNvPr id="25" name="楕円 24"/>
          <p:cNvSpPr/>
          <p:nvPr/>
        </p:nvSpPr>
        <p:spPr>
          <a:xfrm>
            <a:off x="6514833" y="2056355"/>
            <a:ext cx="1467465" cy="689545"/>
          </a:xfrm>
          <a:prstGeom prst="ellipse">
            <a:avLst/>
          </a:prstGeom>
          <a:solidFill>
            <a:schemeClr val="bg1"/>
          </a:solidFill>
          <a:ln>
            <a:solidFill>
              <a:srgbClr val="FEA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655870" y="2212795"/>
            <a:ext cx="1804583" cy="400110"/>
          </a:xfrm>
          <a:prstGeom prst="rect">
            <a:avLst/>
          </a:prstGeom>
          <a:noFill/>
        </p:spPr>
        <p:txBody>
          <a:bodyPr wrap="square" rtlCol="0">
            <a:spAutoFit/>
          </a:bodyPr>
          <a:lstStyle/>
          <a:p>
            <a:r>
              <a:rPr lang="ja-JP" altLang="en-US" sz="2000" dirty="0">
                <a:solidFill>
                  <a:schemeClr val="tx1">
                    <a:lumMod val="85000"/>
                    <a:lumOff val="15000"/>
                  </a:schemeClr>
                </a:solidFill>
              </a:rPr>
              <a:t>医療</a:t>
            </a:r>
            <a:r>
              <a:rPr kumimoji="1" lang="ja-JP" altLang="en-US" sz="2000" dirty="0" smtClean="0">
                <a:solidFill>
                  <a:schemeClr val="tx1">
                    <a:lumMod val="85000"/>
                    <a:lumOff val="15000"/>
                  </a:schemeClr>
                </a:solidFill>
              </a:rPr>
              <a:t>保障</a:t>
            </a:r>
            <a:endParaRPr kumimoji="1" lang="ja-JP" altLang="en-US" sz="2000" dirty="0">
              <a:solidFill>
                <a:schemeClr val="tx1">
                  <a:lumMod val="85000"/>
                  <a:lumOff val="15000"/>
                </a:schemeClr>
              </a:solidFill>
            </a:endParaRPr>
          </a:p>
        </p:txBody>
      </p:sp>
      <p:sp>
        <p:nvSpPr>
          <p:cNvPr id="29" name="正方形/長方形 2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4" name="テキスト ボックス 3"/>
          <p:cNvSpPr txBox="1"/>
          <p:nvPr/>
        </p:nvSpPr>
        <p:spPr>
          <a:xfrm>
            <a:off x="1586976" y="4541448"/>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15" name="テキスト ボックス 14"/>
          <p:cNvSpPr txBox="1"/>
          <p:nvPr/>
        </p:nvSpPr>
        <p:spPr>
          <a:xfrm>
            <a:off x="2331391" y="4541448"/>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19" name="テキスト ボックス 18"/>
          <p:cNvSpPr txBox="1"/>
          <p:nvPr/>
        </p:nvSpPr>
        <p:spPr>
          <a:xfrm>
            <a:off x="3079143" y="4541448"/>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20" name="テキスト ボックス 19"/>
          <p:cNvSpPr txBox="1"/>
          <p:nvPr/>
        </p:nvSpPr>
        <p:spPr>
          <a:xfrm>
            <a:off x="3836421" y="4541448"/>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21" name="テキスト ボックス 20"/>
          <p:cNvSpPr txBox="1"/>
          <p:nvPr/>
        </p:nvSpPr>
        <p:spPr>
          <a:xfrm>
            <a:off x="4584173" y="4536685"/>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26" name="テキスト ボックス 25"/>
          <p:cNvSpPr txBox="1"/>
          <p:nvPr/>
        </p:nvSpPr>
        <p:spPr>
          <a:xfrm>
            <a:off x="5336688" y="4541448"/>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27" name="テキスト ボックス 26"/>
          <p:cNvSpPr txBox="1"/>
          <p:nvPr/>
        </p:nvSpPr>
        <p:spPr>
          <a:xfrm>
            <a:off x="6706663" y="4502393"/>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0" name="テキスト ボックス 29"/>
          <p:cNvSpPr txBox="1"/>
          <p:nvPr/>
        </p:nvSpPr>
        <p:spPr>
          <a:xfrm>
            <a:off x="7451078" y="4502393"/>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1" name="テキスト ボックス 30"/>
          <p:cNvSpPr txBox="1"/>
          <p:nvPr/>
        </p:nvSpPr>
        <p:spPr>
          <a:xfrm>
            <a:off x="8198830" y="4502393"/>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2" name="テキスト ボックス 31"/>
          <p:cNvSpPr txBox="1"/>
          <p:nvPr/>
        </p:nvSpPr>
        <p:spPr>
          <a:xfrm>
            <a:off x="8956108" y="4502393"/>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3" name="テキスト ボックス 32"/>
          <p:cNvSpPr txBox="1"/>
          <p:nvPr/>
        </p:nvSpPr>
        <p:spPr>
          <a:xfrm>
            <a:off x="9703860" y="4497630"/>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4" name="テキスト ボックス 33"/>
          <p:cNvSpPr txBox="1"/>
          <p:nvPr/>
        </p:nvSpPr>
        <p:spPr>
          <a:xfrm>
            <a:off x="10456375" y="4502393"/>
            <a:ext cx="339969" cy="261610"/>
          </a:xfrm>
          <a:prstGeom prst="rect">
            <a:avLst/>
          </a:prstGeom>
          <a:noFill/>
        </p:spPr>
        <p:txBody>
          <a:bodyPr wrap="square" rtlCol="0">
            <a:spAutoFit/>
          </a:bodyPr>
          <a:lstStyle/>
          <a:p>
            <a:r>
              <a:rPr lang="ja-JP" altLang="en-US" sz="1050" dirty="0">
                <a:solidFill>
                  <a:schemeClr val="bg2">
                    <a:lumMod val="25000"/>
                  </a:schemeClr>
                </a:solidFill>
              </a:rPr>
              <a:t>歳</a:t>
            </a:r>
            <a:endParaRPr kumimoji="1" lang="ja-JP" altLang="en-US" sz="1050" dirty="0">
              <a:solidFill>
                <a:schemeClr val="bg2">
                  <a:lumMod val="25000"/>
                </a:schemeClr>
              </a:solidFill>
            </a:endParaRPr>
          </a:p>
        </p:txBody>
      </p:sp>
      <p:sp>
        <p:nvSpPr>
          <p:cNvPr id="37" name="タイトル 1"/>
          <p:cNvSpPr txBox="1">
            <a:spLocks/>
          </p:cNvSpPr>
          <p:nvPr/>
        </p:nvSpPr>
        <p:spPr>
          <a:xfrm>
            <a:off x="445804" y="242850"/>
            <a:ext cx="9835620" cy="1320800"/>
          </a:xfrm>
          <a:prstGeom prst="rect">
            <a:avLst/>
          </a:prstGeom>
        </p:spPr>
        <p:txBody>
          <a:bodyP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br>
              <a:rPr lang="ja-JP" altLang="en-US" sz="4800" b="1" u="sng" dirty="0" smtClean="0">
                <a:solidFill>
                  <a:srgbClr val="002060"/>
                </a:solidFill>
                <a:latin typeface="+mj-ea"/>
              </a:rPr>
            </a:br>
            <a:endParaRPr lang="ja-JP" altLang="en-US" sz="4800" b="1" u="sng" dirty="0">
              <a:solidFill>
                <a:srgbClr val="002060"/>
              </a:solidFill>
              <a:latin typeface="+mj-ea"/>
            </a:endParaRPr>
          </a:p>
        </p:txBody>
      </p:sp>
      <p:sp>
        <p:nvSpPr>
          <p:cNvPr id="38" name="テキスト ボックス 37"/>
          <p:cNvSpPr txBox="1"/>
          <p:nvPr/>
        </p:nvSpPr>
        <p:spPr>
          <a:xfrm>
            <a:off x="584062" y="1011719"/>
            <a:ext cx="8559937" cy="646331"/>
          </a:xfrm>
          <a:prstGeom prst="rect">
            <a:avLst/>
          </a:prstGeom>
          <a:noFill/>
          <a:effectLst>
            <a:softEdge rad="635000"/>
          </a:effectLst>
        </p:spPr>
        <p:txBody>
          <a:bodyPr wrap="square" rtlCol="0">
            <a:spAutoFit/>
          </a:bodyPr>
          <a:lstStyle/>
          <a:p>
            <a:r>
              <a:rPr lang="ja-JP" altLang="en-US" sz="3600" b="1" dirty="0">
                <a:solidFill>
                  <a:srgbClr val="002060"/>
                </a:solidFill>
              </a:rPr>
              <a:t>４</a:t>
            </a:r>
            <a:r>
              <a:rPr lang="ja-JP" altLang="en-US" sz="3600" b="1" dirty="0" smtClean="0">
                <a:solidFill>
                  <a:srgbClr val="002060"/>
                </a:solidFill>
              </a:rPr>
              <a:t>．制度改定と</a:t>
            </a:r>
            <a:r>
              <a:rPr lang="ja-JP" altLang="en-US" sz="3600" b="1" dirty="0">
                <a:solidFill>
                  <a:srgbClr val="002060"/>
                </a:solidFill>
              </a:rPr>
              <a:t>掛金体系</a:t>
            </a:r>
            <a:r>
              <a:rPr lang="ja-JP" altLang="en-US" sz="3600" b="1" dirty="0" smtClean="0">
                <a:solidFill>
                  <a:srgbClr val="002060"/>
                </a:solidFill>
              </a:rPr>
              <a:t>（</a:t>
            </a:r>
            <a:r>
              <a:rPr lang="ja-JP" altLang="en-US" sz="3600" b="1" dirty="0">
                <a:solidFill>
                  <a:srgbClr val="002060"/>
                </a:solidFill>
              </a:rPr>
              <a:t>２</a:t>
            </a:r>
            <a:r>
              <a:rPr lang="ja-JP" altLang="en-US" sz="3600" b="1" dirty="0" smtClean="0">
                <a:solidFill>
                  <a:srgbClr val="002060"/>
                </a:solidFill>
              </a:rPr>
              <a:t>）</a:t>
            </a:r>
            <a:endParaRPr kumimoji="1" lang="en-US" altLang="ja-JP" sz="3600" b="1" dirty="0" smtClean="0">
              <a:solidFill>
                <a:srgbClr val="002060"/>
              </a:solidFill>
            </a:endParaRPr>
          </a:p>
        </p:txBody>
      </p:sp>
    </p:spTree>
    <p:extLst>
      <p:ext uri="{BB962C8B-B14F-4D97-AF65-F5344CB8AC3E}">
        <p14:creationId xmlns:p14="http://schemas.microsoft.com/office/powerpoint/2010/main" val="40829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anim calcmode="lin" valueType="num">
                                      <p:cBhvr>
                                        <p:cTn id="1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1"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7228C29-2B79-4EE8-9B27-8EAFC38607DB}" type="slidenum">
              <a:rPr lang="ja-JP" altLang="en-US" smtClean="0"/>
              <a:pPr/>
              <a:t>13</a:t>
            </a:fld>
            <a:endParaRPr lang="ja-JP" altLang="en-US" dirty="0"/>
          </a:p>
        </p:txBody>
      </p:sp>
      <p:sp>
        <p:nvSpPr>
          <p:cNvPr id="3" name="楕円 2"/>
          <p:cNvSpPr/>
          <p:nvPr/>
        </p:nvSpPr>
        <p:spPr bwMode="gray">
          <a:xfrm>
            <a:off x="714626" y="1474806"/>
            <a:ext cx="10104787" cy="443765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565364" y="2503237"/>
            <a:ext cx="8979938" cy="2123658"/>
          </a:xfrm>
          <a:prstGeom prst="rect">
            <a:avLst/>
          </a:prstGeom>
          <a:noFill/>
        </p:spPr>
        <p:txBody>
          <a:bodyPr wrap="square" rtlCol="0">
            <a:spAutoFit/>
          </a:bodyPr>
          <a:lstStyle/>
          <a:p>
            <a:pPr algn="ctr"/>
            <a:r>
              <a:rPr kumimoji="1" lang="ja-JP" altLang="en-US" sz="6600" b="1" dirty="0" smtClean="0">
                <a:solidFill>
                  <a:schemeClr val="tx1">
                    <a:lumMod val="85000"/>
                    <a:lumOff val="15000"/>
                  </a:schemeClr>
                </a:solidFill>
              </a:rPr>
              <a:t>若い皆さんが</a:t>
            </a:r>
            <a:endParaRPr kumimoji="1" lang="en-US" altLang="ja-JP" sz="6600" b="1" dirty="0" smtClean="0">
              <a:solidFill>
                <a:schemeClr val="tx1">
                  <a:lumMod val="85000"/>
                  <a:lumOff val="15000"/>
                </a:schemeClr>
              </a:solidFill>
            </a:endParaRPr>
          </a:p>
          <a:p>
            <a:pPr algn="ctr"/>
            <a:r>
              <a:rPr lang="ja-JP" altLang="en-US" sz="6600" b="1" dirty="0" smtClean="0">
                <a:solidFill>
                  <a:schemeClr val="tx1">
                    <a:lumMod val="85000"/>
                    <a:lumOff val="15000"/>
                  </a:schemeClr>
                </a:solidFill>
              </a:rPr>
              <a:t>これからの主役です！</a:t>
            </a:r>
            <a:endParaRPr kumimoji="1" lang="ja-JP" altLang="en-US" sz="6600" b="1" dirty="0">
              <a:solidFill>
                <a:schemeClr val="tx1">
                  <a:lumMod val="85000"/>
                  <a:lumOff val="15000"/>
                </a:schemeClr>
              </a:solidFill>
            </a:endParaRPr>
          </a:p>
        </p:txBody>
      </p:sp>
      <p:pic>
        <p:nvPicPr>
          <p:cNvPr id="5" name="図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817" y="4231373"/>
            <a:ext cx="4354362" cy="2363922"/>
          </a:xfrm>
          <a:prstGeom prst="rect">
            <a:avLst/>
          </a:prstGeom>
        </p:spPr>
      </p:pic>
      <p:sp>
        <p:nvSpPr>
          <p:cNvPr id="8" name="正方形/長方形 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1" name="タイトル 1"/>
          <p:cNvSpPr txBox="1">
            <a:spLocks/>
          </p:cNvSpPr>
          <p:nvPr/>
        </p:nvSpPr>
        <p:spPr>
          <a:xfrm>
            <a:off x="445804" y="242850"/>
            <a:ext cx="9835620" cy="1320800"/>
          </a:xfrm>
          <a:prstGeom prst="rect">
            <a:avLst/>
          </a:prstGeom>
        </p:spPr>
        <p:txBody>
          <a:bodyP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br>
              <a:rPr lang="ja-JP" altLang="en-US" sz="4800" b="1" u="sng" dirty="0" smtClean="0">
                <a:solidFill>
                  <a:srgbClr val="002060"/>
                </a:solidFill>
                <a:latin typeface="+mj-ea"/>
              </a:rPr>
            </a:br>
            <a:endParaRPr lang="ja-JP" altLang="en-US" sz="4800" b="1" u="sng" dirty="0">
              <a:solidFill>
                <a:srgbClr val="002060"/>
              </a:solidFill>
              <a:latin typeface="+mj-ea"/>
            </a:endParaRPr>
          </a:p>
        </p:txBody>
      </p:sp>
    </p:spTree>
    <p:extLst>
      <p:ext uri="{BB962C8B-B14F-4D97-AF65-F5344CB8AC3E}">
        <p14:creationId xmlns:p14="http://schemas.microsoft.com/office/powerpoint/2010/main" val="27317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gray">
          <a:xfrm>
            <a:off x="682726" y="3837713"/>
            <a:ext cx="9926808" cy="1081454"/>
          </a:xfrm>
          <a:prstGeom prst="rect">
            <a:avLst/>
          </a:prstGeom>
          <a:solidFill>
            <a:srgbClr val="FFF4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6" name="スライド番号プレースホルダー 5" hidden="1"/>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18</a:t>
            </a:r>
            <a:endParaRPr lang="ja-JP" altLang="en-US" sz="2000" dirty="0">
              <a:solidFill>
                <a:schemeClr val="bg1"/>
              </a:solidFill>
              <a:latin typeface="+mn-ea"/>
            </a:endParaRPr>
          </a:p>
        </p:txBody>
      </p:sp>
      <p:sp>
        <p:nvSpPr>
          <p:cNvPr id="8"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306573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保障はいるの？どのくらい？</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smtClean="0">
                <a:solidFill>
                  <a:srgbClr val="002060"/>
                </a:solidFill>
              </a:rPr>
              <a:t>．</a:t>
            </a:r>
            <a:r>
              <a:rPr lang="ja-JP" altLang="en-US" sz="4800" b="1" dirty="0" smtClean="0">
                <a:solidFill>
                  <a:srgbClr val="002060"/>
                </a:solidFill>
              </a:rPr>
              <a:t>団体生命共済と</a:t>
            </a:r>
            <a:r>
              <a:rPr lang="ja-JP" altLang="en-US" sz="4800" b="1" dirty="0">
                <a:solidFill>
                  <a:srgbClr val="002060"/>
                </a:solidFill>
              </a:rPr>
              <a:t>は</a:t>
            </a:r>
            <a:endParaRPr lang="en-US" altLang="ja-JP" sz="4800" b="1" dirty="0">
              <a:solidFill>
                <a:srgbClr val="002060"/>
              </a:solidFill>
            </a:endParaRPr>
          </a:p>
          <a:p>
            <a:pPr marL="0" indent="0">
              <a:lnSpc>
                <a:spcPct val="120000"/>
              </a:lnSpc>
              <a:buNone/>
            </a:pPr>
            <a:r>
              <a:rPr lang="en-US" altLang="ja-JP" sz="4800" b="1" dirty="0">
                <a:solidFill>
                  <a:srgbClr val="002060"/>
                </a:solidFill>
              </a:rPr>
              <a:t>Ⅲ</a:t>
            </a:r>
            <a:r>
              <a:rPr lang="ja-JP" altLang="en-US" sz="4800" b="1" dirty="0" err="1">
                <a:solidFill>
                  <a:srgbClr val="002060"/>
                </a:solidFill>
              </a:rPr>
              <a:t>．じちろう</a:t>
            </a:r>
            <a:r>
              <a:rPr lang="ja-JP" altLang="en-US" sz="4800" b="1" dirty="0" smtClean="0">
                <a:solidFill>
                  <a:srgbClr val="002060"/>
                </a:solidFill>
              </a:rPr>
              <a:t>共済を活用しよう</a:t>
            </a:r>
            <a:endParaRPr lang="en-US" altLang="ja-JP" sz="4800" b="1" dirty="0">
              <a:solidFill>
                <a:srgbClr val="002060"/>
              </a:solidFill>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14</a:t>
            </a:fld>
            <a:endParaRPr kumimoji="1" lang="ja-JP" altLang="en-US"/>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4436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bwMode="gray">
          <a:xfrm>
            <a:off x="759187" y="1303123"/>
            <a:ext cx="79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787818" y="1791312"/>
            <a:ext cx="10207869" cy="1787339"/>
          </a:xfrm>
          <a:prstGeom prst="rightArrow">
            <a:avLst>
              <a:gd name="adj1" fmla="val 69677"/>
              <a:gd name="adj2" fmla="val 5000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40886" y="2180466"/>
            <a:ext cx="10209663" cy="1077218"/>
          </a:xfrm>
          <a:prstGeom prst="rect">
            <a:avLst/>
          </a:prstGeom>
          <a:noFill/>
        </p:spPr>
        <p:txBody>
          <a:bodyPr wrap="square" rtlCol="0">
            <a:spAutoFit/>
          </a:bodyPr>
          <a:lstStyle/>
          <a:p>
            <a:pPr algn="ctr"/>
            <a:r>
              <a:rPr lang="ja-JP" altLang="en-US" sz="3200" b="1" dirty="0">
                <a:solidFill>
                  <a:schemeClr val="accent3">
                    <a:lumMod val="50000"/>
                  </a:schemeClr>
                </a:solidFill>
              </a:rPr>
              <a:t>団体生命共済加入者は</a:t>
            </a:r>
            <a:r>
              <a:rPr lang="ja-JP" altLang="en-US" sz="3200" b="1" dirty="0" smtClean="0">
                <a:solidFill>
                  <a:schemeClr val="accent3">
                    <a:lumMod val="50000"/>
                  </a:schemeClr>
                </a:solidFill>
              </a:rPr>
              <a:t>、退職後のための</a:t>
            </a:r>
            <a:endParaRPr lang="en-US" altLang="ja-JP" sz="3200" b="1" dirty="0">
              <a:solidFill>
                <a:schemeClr val="accent3">
                  <a:lumMod val="50000"/>
                </a:schemeClr>
              </a:solidFill>
            </a:endParaRPr>
          </a:p>
          <a:p>
            <a:pPr algn="ctr"/>
            <a:r>
              <a:rPr lang="ja-JP" altLang="en-US" sz="3200" b="1" dirty="0">
                <a:solidFill>
                  <a:schemeClr val="accent3">
                    <a:lumMod val="50000"/>
                  </a:schemeClr>
                </a:solidFill>
              </a:rPr>
              <a:t>「お得な」積み立て制度を利用</a:t>
            </a:r>
            <a:r>
              <a:rPr lang="ja-JP" altLang="en-US" sz="3200" b="1" dirty="0" smtClean="0">
                <a:solidFill>
                  <a:schemeClr val="accent3">
                    <a:lumMod val="50000"/>
                  </a:schemeClr>
                </a:solidFill>
              </a:rPr>
              <a:t>できる</a:t>
            </a:r>
            <a:endParaRPr lang="en-US" altLang="ja-JP" sz="3200" b="1" dirty="0">
              <a:solidFill>
                <a:schemeClr val="accent3">
                  <a:lumMod val="50000"/>
                </a:schemeClr>
              </a:solidFill>
            </a:endParaRPr>
          </a:p>
        </p:txBody>
      </p:sp>
      <p:sp>
        <p:nvSpPr>
          <p:cNvPr id="19"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pic>
        <p:nvPicPr>
          <p:cNvPr id="18" name="図 17"/>
          <p:cNvPicPr>
            <a:picLocks noChangeAspect="1"/>
          </p:cNvPicPr>
          <p:nvPr/>
        </p:nvPicPr>
        <p:blipFill rotWithShape="1">
          <a:blip r:embed="rId3"/>
          <a:srcRect l="12894" r="10370"/>
          <a:stretch/>
        </p:blipFill>
        <p:spPr>
          <a:xfrm>
            <a:off x="1104901" y="5035378"/>
            <a:ext cx="4200892" cy="1251122"/>
          </a:xfrm>
          <a:prstGeom prst="rect">
            <a:avLst/>
          </a:prstGeom>
          <a:ln>
            <a:solidFill>
              <a:schemeClr val="bg2">
                <a:lumMod val="90000"/>
              </a:schemeClr>
            </a:solidFill>
          </a:ln>
        </p:spPr>
      </p:pic>
      <p:pic>
        <p:nvPicPr>
          <p:cNvPr id="20" name="図 19"/>
          <p:cNvPicPr>
            <a:picLocks noChangeAspect="1"/>
          </p:cNvPicPr>
          <p:nvPr/>
        </p:nvPicPr>
        <p:blipFill>
          <a:blip r:embed="rId4"/>
          <a:stretch>
            <a:fillRect/>
          </a:stretch>
        </p:blipFill>
        <p:spPr>
          <a:xfrm>
            <a:off x="5739352" y="5035378"/>
            <a:ext cx="5413251" cy="1237127"/>
          </a:xfrm>
          <a:prstGeom prst="rect">
            <a:avLst/>
          </a:prstGeom>
          <a:ln>
            <a:solidFill>
              <a:schemeClr val="bg2">
                <a:lumMod val="90000"/>
              </a:schemeClr>
            </a:solidFill>
          </a:ln>
        </p:spPr>
      </p:pic>
      <p:sp>
        <p:nvSpPr>
          <p:cNvPr id="21" name="角丸四角形吹き出し 20"/>
          <p:cNvSpPr/>
          <p:nvPr/>
        </p:nvSpPr>
        <p:spPr>
          <a:xfrm>
            <a:off x="1035331" y="3578651"/>
            <a:ext cx="4276897" cy="1215635"/>
          </a:xfrm>
          <a:prstGeom prst="wedgeRoundRectCallout">
            <a:avLst>
              <a:gd name="adj1" fmla="val -22048"/>
              <a:gd name="adj2" fmla="val 696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2">
                    <a:lumMod val="25000"/>
                  </a:schemeClr>
                </a:solidFill>
              </a:rPr>
              <a:t>1</a:t>
            </a:r>
            <a:r>
              <a:rPr kumimoji="1" lang="ja-JP" altLang="en-US" sz="2000" b="1" dirty="0" smtClean="0">
                <a:solidFill>
                  <a:schemeClr val="bg2">
                    <a:lumMod val="25000"/>
                  </a:schemeClr>
                </a:solidFill>
              </a:rPr>
              <a:t>口</a:t>
            </a:r>
            <a:r>
              <a:rPr kumimoji="1" lang="en-US" altLang="ja-JP" sz="2200" b="1" dirty="0" smtClean="0">
                <a:solidFill>
                  <a:schemeClr val="bg2">
                    <a:lumMod val="25000"/>
                  </a:schemeClr>
                </a:solidFill>
              </a:rPr>
              <a:t>3,000</a:t>
            </a:r>
            <a:r>
              <a:rPr kumimoji="1" lang="ja-JP" altLang="en-US" sz="2200" b="1" dirty="0" smtClean="0">
                <a:solidFill>
                  <a:schemeClr val="bg2">
                    <a:lumMod val="25000"/>
                  </a:schemeClr>
                </a:solidFill>
              </a:rPr>
              <a:t>円</a:t>
            </a:r>
            <a:r>
              <a:rPr kumimoji="1" lang="ja-JP" altLang="en-US" sz="2000" b="1" dirty="0" smtClean="0">
                <a:solidFill>
                  <a:schemeClr val="bg2">
                    <a:lumMod val="25000"/>
                  </a:schemeClr>
                </a:solidFill>
              </a:rPr>
              <a:t>から</a:t>
            </a:r>
            <a:r>
              <a:rPr kumimoji="1" lang="ja-JP" altLang="en-US" sz="2200" b="1" dirty="0" smtClean="0">
                <a:solidFill>
                  <a:schemeClr val="bg2">
                    <a:lumMod val="25000"/>
                  </a:schemeClr>
                </a:solidFill>
              </a:rPr>
              <a:t>最大</a:t>
            </a:r>
            <a:r>
              <a:rPr kumimoji="1" lang="en-US" altLang="ja-JP" sz="2200" b="1" dirty="0" smtClean="0">
                <a:solidFill>
                  <a:schemeClr val="bg2">
                    <a:lumMod val="25000"/>
                  </a:schemeClr>
                </a:solidFill>
              </a:rPr>
              <a:t>50</a:t>
            </a:r>
            <a:r>
              <a:rPr kumimoji="1" lang="ja-JP" altLang="en-US" sz="2200" b="1" dirty="0" smtClean="0">
                <a:solidFill>
                  <a:schemeClr val="bg2">
                    <a:lumMod val="25000"/>
                  </a:schemeClr>
                </a:solidFill>
              </a:rPr>
              <a:t>口</a:t>
            </a:r>
            <a:r>
              <a:rPr kumimoji="1" lang="ja-JP" altLang="en-US" sz="2000" b="1" dirty="0" smtClean="0">
                <a:solidFill>
                  <a:schemeClr val="bg2">
                    <a:lumMod val="25000"/>
                  </a:schemeClr>
                </a:solidFill>
              </a:rPr>
              <a:t>まで</a:t>
            </a:r>
            <a:endParaRPr kumimoji="1" lang="en-US" altLang="ja-JP" sz="2000" b="1" dirty="0" smtClean="0">
              <a:solidFill>
                <a:schemeClr val="bg2">
                  <a:lumMod val="25000"/>
                </a:schemeClr>
              </a:solidFill>
            </a:endParaRPr>
          </a:p>
          <a:p>
            <a:pPr algn="ctr"/>
            <a:r>
              <a:rPr lang="ja-JP" altLang="en-US" sz="2800" b="1" dirty="0" smtClean="0">
                <a:solidFill>
                  <a:srgbClr val="FF0000"/>
                </a:solidFill>
              </a:rPr>
              <a:t>⇒</a:t>
            </a:r>
            <a:r>
              <a:rPr lang="ja-JP" altLang="en-US" sz="2800" b="1" dirty="0">
                <a:solidFill>
                  <a:srgbClr val="FF0000"/>
                </a:solidFill>
              </a:rPr>
              <a:t>手軽</a:t>
            </a:r>
            <a:r>
              <a:rPr lang="ja-JP" altLang="en-US" sz="2800" b="1" dirty="0" smtClean="0">
                <a:solidFill>
                  <a:srgbClr val="FF0000"/>
                </a:solidFill>
              </a:rPr>
              <a:t>に始められる</a:t>
            </a:r>
            <a:endParaRPr lang="en-US" altLang="ja-JP" sz="2800" b="1" dirty="0" smtClean="0">
              <a:solidFill>
                <a:srgbClr val="FF0000"/>
              </a:solidFill>
            </a:endParaRPr>
          </a:p>
        </p:txBody>
      </p:sp>
      <p:sp>
        <p:nvSpPr>
          <p:cNvPr id="22" name="角丸四角形吹き出し 21"/>
          <p:cNvSpPr/>
          <p:nvPr/>
        </p:nvSpPr>
        <p:spPr>
          <a:xfrm>
            <a:off x="6357998" y="3632324"/>
            <a:ext cx="3600450" cy="1196549"/>
          </a:xfrm>
          <a:prstGeom prst="wedgeRoundRectCallout">
            <a:avLst>
              <a:gd name="adj1" fmla="val -14111"/>
              <a:gd name="adj2" fmla="val 6398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chemeClr val="bg2">
                    <a:lumMod val="25000"/>
                  </a:schemeClr>
                </a:solidFill>
              </a:rPr>
              <a:t>個人年金保険料控除対象</a:t>
            </a:r>
            <a:endParaRPr kumimoji="1" lang="en-US" altLang="ja-JP" sz="2200" b="1" dirty="0" smtClean="0">
              <a:solidFill>
                <a:schemeClr val="bg2">
                  <a:lumMod val="25000"/>
                </a:schemeClr>
              </a:solidFill>
            </a:endParaRPr>
          </a:p>
          <a:p>
            <a:pPr algn="ctr"/>
            <a:r>
              <a:rPr lang="ja-JP" altLang="en-US" sz="2800" b="1" dirty="0" smtClean="0">
                <a:solidFill>
                  <a:srgbClr val="FF0000"/>
                </a:solidFill>
              </a:rPr>
              <a:t>⇒節税効果も</a:t>
            </a:r>
            <a:endParaRPr kumimoji="1" lang="ja-JP" altLang="en-US" sz="2800" b="1" dirty="0">
              <a:solidFill>
                <a:srgbClr val="FF0000"/>
              </a:solidFill>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15</a:t>
            </a:fld>
            <a:endParaRPr kumimoji="1" lang="ja-JP" altLang="en-US" dirty="0"/>
          </a:p>
        </p:txBody>
      </p:sp>
      <p:sp>
        <p:nvSpPr>
          <p:cNvPr id="15" name="正方形/長方形 1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6" name="テキスト ボックス 15"/>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１．積立制度の併用で将来も安心（１</a:t>
            </a:r>
            <a:r>
              <a:rPr lang="ja-JP" altLang="en-US" sz="3600" b="1" dirty="0" smtClean="0">
                <a:solidFill>
                  <a:srgbClr val="002060"/>
                </a:solidFill>
              </a:rPr>
              <a:t>）</a:t>
            </a:r>
            <a:endParaRPr lang="ja-JP" altLang="en-US" sz="3600" b="1" dirty="0">
              <a:solidFill>
                <a:srgbClr val="002060"/>
              </a:solidFill>
            </a:endParaRPr>
          </a:p>
        </p:txBody>
      </p:sp>
    </p:spTree>
    <p:extLst>
      <p:ext uri="{BB962C8B-B14F-4D97-AF65-F5344CB8AC3E}">
        <p14:creationId xmlns:p14="http://schemas.microsoft.com/office/powerpoint/2010/main" val="22320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20"/>
                                        </p:tgtEl>
                                      </p:cBhvr>
                                    </p:animEffect>
                                    <p:animScale>
                                      <p:cBhvr>
                                        <p:cTn id="3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gray">
          <a:xfrm>
            <a:off x="759187" y="1303123"/>
            <a:ext cx="79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bwMode="gray">
          <a:xfrm>
            <a:off x="816212" y="1754666"/>
            <a:ext cx="10323374" cy="3848662"/>
          </a:xfrm>
          <a:prstGeom prst="rect">
            <a:avLst/>
          </a:prstGeom>
          <a:solidFill>
            <a:srgbClr val="D5EBE1"/>
          </a:solidFill>
          <a:ln>
            <a:solidFill>
              <a:srgbClr val="D5EB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stretch>
            <a:fillRect/>
          </a:stretch>
        </p:blipFill>
        <p:spPr>
          <a:xfrm>
            <a:off x="3120399" y="5603328"/>
            <a:ext cx="5715000" cy="933450"/>
          </a:xfrm>
          <a:prstGeom prst="rect">
            <a:avLst/>
          </a:prstGeom>
        </p:spPr>
      </p:pic>
      <p:sp>
        <p:nvSpPr>
          <p:cNvPr id="14" name="正方形/長方形 13"/>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8"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19" name="テキスト ボックス 18"/>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１．積立制度の併用で将来も安心</a:t>
            </a:r>
            <a:r>
              <a:rPr lang="ja-JP" altLang="en-US" sz="3600" b="1" dirty="0" smtClean="0">
                <a:solidFill>
                  <a:srgbClr val="002060"/>
                </a:solidFill>
              </a:rPr>
              <a:t>（２）</a:t>
            </a:r>
            <a:endParaRPr lang="ja-JP" altLang="en-US" sz="3600" b="1" dirty="0">
              <a:solidFill>
                <a:srgbClr val="002060"/>
              </a:solidFill>
            </a:endParaRPr>
          </a:p>
        </p:txBody>
      </p:sp>
      <p:sp>
        <p:nvSpPr>
          <p:cNvPr id="21" name="スライド番号プレースホルダー 1"/>
          <p:cNvSpPr>
            <a:spLocks noGrp="1"/>
          </p:cNvSpPr>
          <p:nvPr>
            <p:ph type="sldNum" sz="quarter" idx="12"/>
          </p:nvPr>
        </p:nvSpPr>
        <p:spPr>
          <a:xfrm>
            <a:off x="11505485" y="6492875"/>
            <a:ext cx="591793" cy="365125"/>
          </a:xfrm>
        </p:spPr>
        <p:txBody>
          <a:bodyPr/>
          <a:lstStyle/>
          <a:p>
            <a:r>
              <a:rPr lang="en-US" altLang="ja-JP" dirty="0" smtClean="0"/>
              <a:t>1</a:t>
            </a:r>
            <a:r>
              <a:rPr lang="en-US" altLang="ja-JP" dirty="0"/>
              <a:t>7</a:t>
            </a:r>
            <a:endParaRPr kumimoji="1" lang="ja-JP" altLang="en-US" dirty="0"/>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962" y="4665593"/>
            <a:ext cx="10080000" cy="855183"/>
          </a:xfrm>
          <a:prstGeom prst="rect">
            <a:avLst/>
          </a:prstGeom>
        </p:spPr>
      </p:pic>
      <p:pic>
        <p:nvPicPr>
          <p:cNvPr id="5" name="図 4"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70" y="1892473"/>
            <a:ext cx="3737293" cy="2736000"/>
          </a:xfrm>
          <a:prstGeom prst="rect">
            <a:avLst/>
          </a:prstGeom>
        </p:spPr>
      </p:pic>
      <p:pic>
        <p:nvPicPr>
          <p:cNvPr id="6" name="図 5"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3296" y="1903397"/>
            <a:ext cx="1970795" cy="2736000"/>
          </a:xfrm>
          <a:prstGeom prst="rect">
            <a:avLst/>
          </a:prstGeom>
        </p:spPr>
      </p:pic>
      <p:pic>
        <p:nvPicPr>
          <p:cNvPr id="7" name="図 6" descr="画面の領域"/>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4414" y="1850201"/>
            <a:ext cx="3876353" cy="2772000"/>
          </a:xfrm>
          <a:prstGeom prst="rect">
            <a:avLst/>
          </a:prstGeom>
        </p:spPr>
      </p:pic>
      <p:pic>
        <p:nvPicPr>
          <p:cNvPr id="9" name="図 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422006">
            <a:off x="10027130" y="3621297"/>
            <a:ext cx="1602895" cy="885021"/>
          </a:xfrm>
          <a:prstGeom prst="rect">
            <a:avLst/>
          </a:prstGeom>
        </p:spPr>
      </p:pic>
    </p:spTree>
    <p:extLst>
      <p:ext uri="{BB962C8B-B14F-4D97-AF65-F5344CB8AC3E}">
        <p14:creationId xmlns:p14="http://schemas.microsoft.com/office/powerpoint/2010/main" val="184325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bwMode="gray">
          <a:xfrm>
            <a:off x="759187" y="1303123"/>
            <a:ext cx="79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107690" y="1615999"/>
            <a:ext cx="9679579" cy="1677016"/>
          </a:xfrm>
          <a:prstGeom prst="rightArrow">
            <a:avLst>
              <a:gd name="adj1" fmla="val 69677"/>
              <a:gd name="adj2" fmla="val 5000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08833" y="1962333"/>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早く積み立てを始めれば始めるほど、</a:t>
            </a:r>
            <a:endParaRPr lang="en-US" altLang="ja-JP" sz="3200" b="1" dirty="0" smtClean="0">
              <a:solidFill>
                <a:schemeClr val="accent3">
                  <a:lumMod val="50000"/>
                </a:schemeClr>
              </a:solidFill>
            </a:endParaRPr>
          </a:p>
          <a:p>
            <a:pPr algn="ctr"/>
            <a:r>
              <a:rPr lang="ja-JP" altLang="en-US" sz="3200" b="1" dirty="0" smtClean="0">
                <a:solidFill>
                  <a:srgbClr val="FF0000"/>
                </a:solidFill>
              </a:rPr>
              <a:t>返戻率は大きくなる</a:t>
            </a:r>
            <a:endParaRPr lang="en-US" altLang="ja-JP" sz="3200" b="1" dirty="0">
              <a:solidFill>
                <a:srgbClr val="FF0000"/>
              </a:solidFill>
            </a:endParaRPr>
          </a:p>
        </p:txBody>
      </p:sp>
      <p:pic>
        <p:nvPicPr>
          <p:cNvPr id="11" name="図 10"/>
          <p:cNvPicPr>
            <a:picLocks noChangeAspect="1"/>
          </p:cNvPicPr>
          <p:nvPr/>
        </p:nvPicPr>
        <p:blipFill rotWithShape="1">
          <a:blip r:embed="rId3"/>
          <a:srcRect l="20490" r="16410"/>
          <a:stretch/>
        </p:blipFill>
        <p:spPr>
          <a:xfrm>
            <a:off x="1137789" y="3107879"/>
            <a:ext cx="2079048" cy="752994"/>
          </a:xfrm>
          <a:prstGeom prst="rect">
            <a:avLst/>
          </a:prstGeom>
        </p:spPr>
      </p:pic>
      <p:pic>
        <p:nvPicPr>
          <p:cNvPr id="5" name="図 4"/>
          <p:cNvPicPr>
            <a:picLocks noChangeAspect="1"/>
          </p:cNvPicPr>
          <p:nvPr/>
        </p:nvPicPr>
        <p:blipFill>
          <a:blip r:embed="rId4"/>
          <a:stretch>
            <a:fillRect/>
          </a:stretch>
        </p:blipFill>
        <p:spPr>
          <a:xfrm>
            <a:off x="836146" y="4678672"/>
            <a:ext cx="2229269" cy="1415887"/>
          </a:xfrm>
          <a:prstGeom prst="rect">
            <a:avLst/>
          </a:prstGeom>
        </p:spPr>
      </p:pic>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17</a:t>
            </a:fld>
            <a:endParaRPr kumimoji="1" lang="ja-JP" altLang="en-US" dirty="0"/>
          </a:p>
        </p:txBody>
      </p:sp>
      <p:sp>
        <p:nvSpPr>
          <p:cNvPr id="16" name="正方形/長方形 1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7"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20" name="テキスト ボックス 19"/>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１．積立制度の併用で将来も安心</a:t>
            </a:r>
            <a:r>
              <a:rPr lang="ja-JP" altLang="en-US" sz="3600" b="1" dirty="0" smtClean="0">
                <a:solidFill>
                  <a:srgbClr val="002060"/>
                </a:solidFill>
              </a:rPr>
              <a:t>（３）</a:t>
            </a:r>
            <a:endParaRPr lang="ja-JP" altLang="en-US" sz="3600" b="1" dirty="0">
              <a:solidFill>
                <a:srgbClr val="002060"/>
              </a:solidFill>
            </a:endParaRPr>
          </a:p>
        </p:txBody>
      </p:sp>
      <p:pic>
        <p:nvPicPr>
          <p:cNvPr id="12" name="図 11"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232" y="3293015"/>
            <a:ext cx="6199259" cy="3096000"/>
          </a:xfrm>
          <a:prstGeom prst="rect">
            <a:avLst/>
          </a:prstGeom>
        </p:spPr>
      </p:pic>
      <p:sp>
        <p:nvSpPr>
          <p:cNvPr id="14" name="テキスト ボックス 1"/>
          <p:cNvSpPr txBox="1"/>
          <p:nvPr/>
        </p:nvSpPr>
        <p:spPr>
          <a:xfrm>
            <a:off x="9600886" y="4678672"/>
            <a:ext cx="1918970" cy="2377440"/>
          </a:xfrm>
          <a:prstGeom prst="rect">
            <a:avLst/>
          </a:prstGeom>
          <a:noFill/>
        </p:spPr>
        <p:txBody>
          <a:bodyPr wrap="square" rtlCol="0">
            <a:spAutoFit/>
          </a:bodyPr>
          <a:lstStyle/>
          <a:p>
            <a:pPr>
              <a:spcAft>
                <a:spcPts val="0"/>
              </a:spcAft>
            </a:pPr>
            <a:r>
              <a:rPr lang="ja-JP" sz="1050" kern="1200">
                <a:solidFill>
                  <a:srgbClr val="000000"/>
                </a:solidFill>
                <a:effectLst/>
                <a:latin typeface="ＭＳ Ｐゴシック" panose="020B0600070205080204" pitchFamily="50" charset="-128"/>
                <a:ea typeface="游明朝" panose="02020400000000000000" pitchFamily="18" charset="-128"/>
                <a:cs typeface="ＭＳ 明朝" panose="02020609040205080304" pitchFamily="17" charset="-128"/>
              </a:rPr>
              <a:t>※</a:t>
            </a:r>
            <a:r>
              <a:rPr lang="ja-JP" sz="1050" kern="12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動画作成日現在の予定利率等にもとづき試算しています。なお、予定利率等は将来変更することがありますので、将来の支払額を約束するものではありません。</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sz="1050" kern="1200">
                <a:solidFill>
                  <a:srgbClr val="000000"/>
                </a:solidFill>
                <a:effectLst/>
                <a:latin typeface="ＭＳ Ｐゴシック" panose="020B0600070205080204" pitchFamily="50" charset="-128"/>
                <a:ea typeface="游明朝" panose="02020400000000000000" pitchFamily="18" charset="-128"/>
                <a:cs typeface="ＭＳ 明朝" panose="02020609040205080304" pitchFamily="17" charset="-128"/>
              </a:rPr>
              <a:t>※</a:t>
            </a:r>
            <a:r>
              <a:rPr lang="ja-JP" sz="1050" kern="12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在職中の積立期間が月払の場合は</a:t>
            </a:r>
            <a:r>
              <a:rPr lang="en-US" sz="1050" kern="12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5</a:t>
            </a:r>
            <a:r>
              <a:rPr lang="ja-JP" sz="1050" kern="12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年未満のとき、積立金（解約返戻金）が払込掛金累計額を下回ります。</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516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bwMode="gray">
          <a:xfrm>
            <a:off x="759187" y="1303123"/>
            <a:ext cx="79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95" name="Rectangle 15"/>
          <p:cNvSpPr>
            <a:spLocks noChangeArrowheads="1"/>
          </p:cNvSpPr>
          <p:nvPr/>
        </p:nvSpPr>
        <p:spPr bwMode="auto">
          <a:xfrm>
            <a:off x="1524001"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800">
                <a:solidFill>
                  <a:schemeClr val="tx1"/>
                </a:solidFill>
                <a:latin typeface="Times New Roman" pitchFamily="18" charset="0"/>
                <a:ea typeface="HG丸ｺﾞｼｯｸM-PRO" pitchFamily="50" charset="-128"/>
              </a:defRPr>
            </a:lvl1pPr>
            <a:lvl2pPr marL="742950" indent="-285750" eaLnBrk="0" hangingPunct="0">
              <a:defRPr kumimoji="1" sz="2800">
                <a:solidFill>
                  <a:schemeClr val="tx1"/>
                </a:solidFill>
                <a:latin typeface="Times New Roman" pitchFamily="18" charset="0"/>
                <a:ea typeface="HG丸ｺﾞｼｯｸM-PRO" pitchFamily="50" charset="-128"/>
              </a:defRPr>
            </a:lvl2pPr>
            <a:lvl3pPr marL="1143000" indent="-228600" eaLnBrk="0" hangingPunct="0">
              <a:defRPr kumimoji="1" sz="2800">
                <a:solidFill>
                  <a:schemeClr val="tx1"/>
                </a:solidFill>
                <a:latin typeface="Times New Roman" pitchFamily="18" charset="0"/>
                <a:ea typeface="HG丸ｺﾞｼｯｸM-PRO" pitchFamily="50" charset="-128"/>
              </a:defRPr>
            </a:lvl3pPr>
            <a:lvl4pPr marL="1600200" indent="-228600" eaLnBrk="0" hangingPunct="0">
              <a:defRPr kumimoji="1" sz="2800">
                <a:solidFill>
                  <a:schemeClr val="tx1"/>
                </a:solidFill>
                <a:latin typeface="Times New Roman" pitchFamily="18" charset="0"/>
                <a:ea typeface="HG丸ｺﾞｼｯｸM-PRO" pitchFamily="50" charset="-128"/>
              </a:defRPr>
            </a:lvl4pPr>
            <a:lvl5pPr marL="2057400" indent="-228600" eaLnBrk="0" hangingPunct="0">
              <a:defRPr kumimoji="1" sz="2800">
                <a:solidFill>
                  <a:schemeClr val="tx1"/>
                </a:solidFill>
                <a:latin typeface="Times New Roman" pitchFamily="18" charset="0"/>
                <a:ea typeface="HG丸ｺﾞｼｯｸM-PRO" pitchFamily="50" charset="-128"/>
              </a:defRPr>
            </a:lvl5pPr>
            <a:lvl6pPr marL="25146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6pPr>
            <a:lvl7pPr marL="29718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7pPr>
            <a:lvl8pPr marL="34290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8pPr>
            <a:lvl9pPr marL="3886200" indent="-228600" eaLnBrk="0" fontAlgn="base" hangingPunct="0">
              <a:spcBef>
                <a:spcPct val="50000"/>
              </a:spcBef>
              <a:spcAft>
                <a:spcPct val="0"/>
              </a:spcAft>
              <a:defRPr kumimoji="1" sz="2800">
                <a:solidFill>
                  <a:schemeClr val="tx1"/>
                </a:solidFill>
                <a:latin typeface="Times New Roman" pitchFamily="18" charset="0"/>
                <a:ea typeface="HG丸ｺﾞｼｯｸM-PRO" pitchFamily="50" charset="-128"/>
              </a:defRPr>
            </a:lvl9pPr>
          </a:lstStyle>
          <a:p>
            <a:pPr eaLnBrk="1" hangingPunct="1"/>
            <a:endParaRPr lang="ja-JP" altLang="en-US">
              <a:solidFill>
                <a:srgbClr val="000000"/>
              </a:solidFill>
            </a:endParaRPr>
          </a:p>
        </p:txBody>
      </p:sp>
      <p:sp>
        <p:nvSpPr>
          <p:cNvPr id="5" name="直角三角形 4"/>
          <p:cNvSpPr/>
          <p:nvPr/>
        </p:nvSpPr>
        <p:spPr bwMode="gray">
          <a:xfrm flipH="1">
            <a:off x="2855640" y="4350614"/>
            <a:ext cx="4608000" cy="1555492"/>
          </a:xfrm>
          <a:prstGeom prst="rtTriangle">
            <a:avLst/>
          </a:prstGeom>
          <a:solidFill>
            <a:srgbClr val="E7AAE8"/>
          </a:solidFill>
          <a:ln w="9525" cap="flat" cmpd="sng" algn="ctr">
            <a:solidFill>
              <a:srgbClr val="F2D3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sz="2800" dirty="0">
              <a:latin typeface="Times New Roman" charset="0"/>
              <a:ea typeface="HG丸ｺﾞｼｯｸM-PRO" pitchFamily="50" charset="-128"/>
            </a:endParaRPr>
          </a:p>
        </p:txBody>
      </p:sp>
      <p:sp>
        <p:nvSpPr>
          <p:cNvPr id="10" name="直角三角形 9"/>
          <p:cNvSpPr/>
          <p:nvPr/>
        </p:nvSpPr>
        <p:spPr bwMode="gray">
          <a:xfrm flipH="1">
            <a:off x="5133337" y="2045235"/>
            <a:ext cx="2329733" cy="1555492"/>
          </a:xfrm>
          <a:prstGeom prst="rtTriangle">
            <a:avLst/>
          </a:prstGeom>
          <a:solidFill>
            <a:schemeClr val="accent6">
              <a:lumMod val="75000"/>
            </a:schemeClr>
          </a:solidFill>
          <a:ln w="9525" cap="flat" cmpd="sng" algn="ctr">
            <a:solidFill>
              <a:schemeClr val="accent6">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sz="2800">
              <a:latin typeface="Times New Roman" charset="0"/>
              <a:ea typeface="HG丸ｺﾞｼｯｸM-PRO" pitchFamily="50" charset="-128"/>
            </a:endParaRPr>
          </a:p>
        </p:txBody>
      </p:sp>
      <p:cxnSp>
        <p:nvCxnSpPr>
          <p:cNvPr id="17" name="直線コネクタ 16"/>
          <p:cNvCxnSpPr/>
          <p:nvPr/>
        </p:nvCxnSpPr>
        <p:spPr bwMode="auto">
          <a:xfrm>
            <a:off x="5186346" y="3600727"/>
            <a:ext cx="26302" cy="2305379"/>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2135560" y="5885905"/>
            <a:ext cx="1512168" cy="30777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積立スタート！</a:t>
            </a:r>
          </a:p>
        </p:txBody>
      </p:sp>
      <p:sp>
        <p:nvSpPr>
          <p:cNvPr id="19" name="テキスト ボックス 18"/>
          <p:cNvSpPr txBox="1"/>
          <p:nvPr/>
        </p:nvSpPr>
        <p:spPr>
          <a:xfrm>
            <a:off x="4631206" y="6013420"/>
            <a:ext cx="1417419" cy="400110"/>
          </a:xfrm>
          <a:prstGeom prst="rect">
            <a:avLst/>
          </a:prstGeom>
          <a:noFill/>
        </p:spPr>
        <p:txBody>
          <a:bodyPr wrap="square" rtlCol="0">
            <a:spAutoFit/>
          </a:bodyPr>
          <a:lstStyle/>
          <a:p>
            <a:r>
              <a:rPr lang="en-US" altLang="ja-JP" sz="2000" dirty="0" smtClean="0">
                <a:latin typeface="HG丸ｺﾞｼｯｸM-PRO" panose="020F0600000000000000" pitchFamily="50" charset="-128"/>
                <a:ea typeface="HG丸ｺﾞｼｯｸM-PRO" panose="020F0600000000000000" pitchFamily="50" charset="-128"/>
              </a:rPr>
              <a:t>2</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smtClean="0">
                <a:latin typeface="HG丸ｺﾞｼｯｸM-PRO" panose="020F0600000000000000" pitchFamily="50" charset="-128"/>
                <a:ea typeface="HG丸ｺﾞｼｯｸM-PRO" panose="020F0600000000000000" pitchFamily="50" charset="-128"/>
              </a:rPr>
              <a:t>年後</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6867665" y="5993627"/>
            <a:ext cx="1559446" cy="400110"/>
          </a:xfrm>
          <a:prstGeom prst="rect">
            <a:avLst/>
          </a:prstGeom>
          <a:noFill/>
        </p:spPr>
        <p:txBody>
          <a:bodyPr wrap="square" rtlCol="0">
            <a:spAutoFit/>
          </a:bodyPr>
          <a:lstStyle/>
          <a:p>
            <a:r>
              <a:rPr lang="en-US" altLang="ja-JP" sz="2000" dirty="0" smtClean="0">
                <a:latin typeface="HG丸ｺﾞｼｯｸM-PRO" panose="020F0600000000000000" pitchFamily="50" charset="-128"/>
                <a:ea typeface="HG丸ｺﾞｼｯｸM-PRO" panose="020F0600000000000000" pitchFamily="50" charset="-128"/>
              </a:rPr>
              <a:t>4</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smtClean="0">
                <a:latin typeface="HG丸ｺﾞｼｯｸM-PRO" panose="020F0600000000000000" pitchFamily="50" charset="-128"/>
                <a:ea typeface="HG丸ｺﾞｼｯｸM-PRO" panose="020F0600000000000000" pitchFamily="50" charset="-128"/>
              </a:rPr>
              <a:t>年後</a:t>
            </a:r>
            <a:endParaRPr lang="en-US" altLang="ja-JP" sz="2000" dirty="0">
              <a:latin typeface="HG丸ｺﾞｼｯｸM-PRO" panose="020F0600000000000000" pitchFamily="50" charset="-128"/>
              <a:ea typeface="HG丸ｺﾞｼｯｸM-PRO" panose="020F0600000000000000" pitchFamily="50" charset="-128"/>
            </a:endParaRPr>
          </a:p>
        </p:txBody>
      </p:sp>
      <p:cxnSp>
        <p:nvCxnSpPr>
          <p:cNvPr id="28" name="直線コネクタ 27"/>
          <p:cNvCxnSpPr/>
          <p:nvPr/>
        </p:nvCxnSpPr>
        <p:spPr bwMode="auto">
          <a:xfrm>
            <a:off x="7464152" y="3567372"/>
            <a:ext cx="0" cy="2340000"/>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bwMode="gray">
          <a:xfrm>
            <a:off x="8024493" y="2004945"/>
            <a:ext cx="3053238" cy="984885"/>
          </a:xfrm>
          <a:prstGeom prst="rect">
            <a:avLst/>
          </a:prstGeom>
          <a:solidFill>
            <a:schemeClr val="bg1"/>
          </a:solidFill>
        </p:spPr>
        <p:txBody>
          <a:bodyPr wrap="square" rtlCol="0">
            <a:spAutoFit/>
          </a:bodyPr>
          <a:lstStyle/>
          <a:p>
            <a:r>
              <a:rPr lang="ja-JP" altLang="en-US" dirty="0">
                <a:latin typeface="+mj-ea"/>
              </a:rPr>
              <a:t>積立金・解約返戻金</a:t>
            </a:r>
            <a:endParaRPr lang="en-US" altLang="ja-JP" dirty="0">
              <a:latin typeface="+mj-ea"/>
            </a:endParaRPr>
          </a:p>
          <a:p>
            <a:r>
              <a:rPr lang="ja-JP" altLang="en-US" sz="2000" b="1" dirty="0">
                <a:solidFill>
                  <a:srgbClr val="FF0000"/>
                </a:solidFill>
                <a:latin typeface="+mj-ea"/>
              </a:rPr>
              <a:t>１</a:t>
            </a:r>
            <a:r>
              <a:rPr lang="en-US" altLang="ja-JP" sz="2000" b="1" dirty="0">
                <a:solidFill>
                  <a:srgbClr val="FF0000"/>
                </a:solidFill>
                <a:latin typeface="+mj-ea"/>
              </a:rPr>
              <a:t>,</a:t>
            </a:r>
            <a:r>
              <a:rPr lang="ja-JP" altLang="en-US" sz="2000" b="1" dirty="0">
                <a:solidFill>
                  <a:srgbClr val="FF0000"/>
                </a:solidFill>
                <a:latin typeface="+mj-ea"/>
              </a:rPr>
              <a:t>５７８</a:t>
            </a:r>
            <a:r>
              <a:rPr lang="en-US" altLang="ja-JP" sz="2000" b="1" dirty="0">
                <a:solidFill>
                  <a:srgbClr val="FF0000"/>
                </a:solidFill>
                <a:latin typeface="+mj-ea"/>
              </a:rPr>
              <a:t>,</a:t>
            </a:r>
            <a:r>
              <a:rPr lang="ja-JP" altLang="en-US" sz="2000" b="1" dirty="0">
                <a:solidFill>
                  <a:srgbClr val="FF0000"/>
                </a:solidFill>
                <a:latin typeface="+mj-ea"/>
              </a:rPr>
              <a:t>０００円</a:t>
            </a:r>
            <a:r>
              <a:rPr lang="en-US" altLang="ja-JP" sz="2000" b="1" dirty="0">
                <a:solidFill>
                  <a:srgbClr val="FF0000"/>
                </a:solidFill>
                <a:latin typeface="+mj-ea"/>
              </a:rPr>
              <a:t/>
            </a:r>
            <a:br>
              <a:rPr lang="en-US" altLang="ja-JP" sz="2000" b="1" dirty="0">
                <a:solidFill>
                  <a:srgbClr val="FF0000"/>
                </a:solidFill>
                <a:latin typeface="+mj-ea"/>
              </a:rPr>
            </a:br>
            <a:r>
              <a:rPr lang="ja-JP" altLang="en-US" sz="2000" b="1" dirty="0">
                <a:solidFill>
                  <a:srgbClr val="FF0000"/>
                </a:solidFill>
                <a:latin typeface="+mj-ea"/>
              </a:rPr>
              <a:t>（返戻率１０９</a:t>
            </a:r>
            <a:r>
              <a:rPr lang="en-US" altLang="ja-JP" sz="2000" b="1" dirty="0">
                <a:solidFill>
                  <a:srgbClr val="FF0000"/>
                </a:solidFill>
                <a:latin typeface="+mj-ea"/>
              </a:rPr>
              <a:t>.</a:t>
            </a:r>
            <a:r>
              <a:rPr lang="ja-JP" altLang="en-US" sz="2000" b="1" dirty="0">
                <a:solidFill>
                  <a:srgbClr val="FF0000"/>
                </a:solidFill>
                <a:latin typeface="+mj-ea"/>
              </a:rPr>
              <a:t>６％</a:t>
            </a:r>
            <a:r>
              <a:rPr lang="ja-JP" altLang="en-US" sz="2000" b="1" dirty="0" smtClean="0">
                <a:solidFill>
                  <a:srgbClr val="FF0000"/>
                </a:solidFill>
                <a:latin typeface="+mj-ea"/>
              </a:rPr>
              <a:t>）</a:t>
            </a:r>
            <a:endParaRPr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円形吹き出し 21"/>
          <p:cNvSpPr/>
          <p:nvPr/>
        </p:nvSpPr>
        <p:spPr bwMode="auto">
          <a:xfrm>
            <a:off x="311779" y="3624300"/>
            <a:ext cx="3433952" cy="1140936"/>
          </a:xfrm>
          <a:prstGeom prst="wedgeEllipseCallout">
            <a:avLst>
              <a:gd name="adj1" fmla="val 8668"/>
              <a:gd name="adj2" fmla="val 6867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t" anchorCtr="0" compatLnSpc="1">
            <a:prstTxWarp prst="textNoShape">
              <a:avLst/>
            </a:prstTxWarp>
            <a:spAutoFit/>
          </a:bodyPr>
          <a:lstStyle/>
          <a:p>
            <a:pPr algn="ctr" fontAlgn="base">
              <a:spcBef>
                <a:spcPct val="50000"/>
              </a:spcBef>
              <a:spcAft>
                <a:spcPct val="0"/>
              </a:spcAft>
            </a:pPr>
            <a:r>
              <a:rPr lang="ja-JP" altLang="en-US" sz="2000" dirty="0">
                <a:latin typeface="+mj-ea"/>
                <a:ea typeface="+mj-ea"/>
              </a:rPr>
              <a:t>私は</a:t>
            </a:r>
            <a:r>
              <a:rPr lang="ja-JP" altLang="en-US" sz="2000" dirty="0" smtClean="0">
                <a:latin typeface="+mj-ea"/>
                <a:ea typeface="+mj-ea"/>
              </a:rPr>
              <a:t>毎月</a:t>
            </a:r>
            <a:r>
              <a:rPr lang="en-US" altLang="ja-JP" sz="2800" dirty="0">
                <a:solidFill>
                  <a:srgbClr val="FF0000"/>
                </a:solidFill>
                <a:latin typeface="+mj-ea"/>
                <a:ea typeface="+mj-ea"/>
              </a:rPr>
              <a:t>3</a:t>
            </a:r>
            <a:r>
              <a:rPr lang="en-US" altLang="ja-JP" sz="2800" dirty="0" smtClean="0">
                <a:solidFill>
                  <a:srgbClr val="FF0000"/>
                </a:solidFill>
                <a:latin typeface="+mj-ea"/>
                <a:ea typeface="+mj-ea"/>
              </a:rPr>
              <a:t>,000</a:t>
            </a:r>
            <a:r>
              <a:rPr lang="ja-JP" altLang="en-US" sz="2000" dirty="0">
                <a:latin typeface="+mj-ea"/>
                <a:ea typeface="+mj-ea"/>
              </a:rPr>
              <a:t>円</a:t>
            </a:r>
            <a:r>
              <a:rPr lang="en-US" altLang="ja-JP" sz="2000" dirty="0">
                <a:latin typeface="+mj-ea"/>
                <a:ea typeface="+mj-ea"/>
              </a:rPr>
              <a:t/>
            </a:r>
            <a:br>
              <a:rPr lang="en-US" altLang="ja-JP" sz="2000" dirty="0">
                <a:latin typeface="+mj-ea"/>
                <a:ea typeface="+mj-ea"/>
              </a:rPr>
            </a:br>
            <a:r>
              <a:rPr lang="ja-JP" altLang="en-US" sz="2000" dirty="0">
                <a:latin typeface="+mj-ea"/>
                <a:ea typeface="+mj-ea"/>
              </a:rPr>
              <a:t>積立するわ</a:t>
            </a:r>
          </a:p>
        </p:txBody>
      </p:sp>
      <p:sp>
        <p:nvSpPr>
          <p:cNvPr id="32" name="テキスト ボックス 31"/>
          <p:cNvSpPr txBox="1"/>
          <p:nvPr/>
        </p:nvSpPr>
        <p:spPr bwMode="gray">
          <a:xfrm>
            <a:off x="8190687" y="5144307"/>
            <a:ext cx="3018400" cy="892552"/>
          </a:xfrm>
          <a:prstGeom prst="rect">
            <a:avLst/>
          </a:prstGeom>
          <a:solidFill>
            <a:schemeClr val="bg1"/>
          </a:solidFill>
        </p:spPr>
        <p:txBody>
          <a:bodyPr wrap="square" rtlCol="0">
            <a:spAutoFit/>
          </a:bodyPr>
          <a:lstStyle/>
          <a:p>
            <a:r>
              <a:rPr lang="ja-JP" altLang="en-US" sz="1600" dirty="0" smtClean="0">
                <a:latin typeface="+mj-ea"/>
              </a:rPr>
              <a:t>積立金</a:t>
            </a:r>
            <a:r>
              <a:rPr lang="ja-JP" altLang="en-US" sz="1600" dirty="0">
                <a:latin typeface="+mj-ea"/>
              </a:rPr>
              <a:t>・解約返戻金</a:t>
            </a:r>
            <a:endParaRPr lang="en-US" altLang="ja-JP" sz="1600" dirty="0">
              <a:latin typeface="+mj-ea"/>
            </a:endParaRPr>
          </a:p>
          <a:p>
            <a:r>
              <a:rPr lang="ja-JP" altLang="en-US" b="1" dirty="0">
                <a:solidFill>
                  <a:srgbClr val="FF0000"/>
                </a:solidFill>
                <a:latin typeface="+mj-ea"/>
              </a:rPr>
              <a:t>１</a:t>
            </a:r>
            <a:r>
              <a:rPr lang="en-US" altLang="ja-JP" b="1" dirty="0">
                <a:solidFill>
                  <a:srgbClr val="FF0000"/>
                </a:solidFill>
                <a:latin typeface="+mj-ea"/>
              </a:rPr>
              <a:t>,</a:t>
            </a:r>
            <a:r>
              <a:rPr lang="ja-JP" altLang="en-US" b="1" dirty="0">
                <a:solidFill>
                  <a:srgbClr val="FF0000"/>
                </a:solidFill>
                <a:latin typeface="+mj-ea"/>
              </a:rPr>
              <a:t>７８１</a:t>
            </a:r>
            <a:r>
              <a:rPr lang="en-US" altLang="ja-JP" b="1" dirty="0">
                <a:solidFill>
                  <a:srgbClr val="FF0000"/>
                </a:solidFill>
                <a:latin typeface="+mj-ea"/>
              </a:rPr>
              <a:t>,</a:t>
            </a:r>
            <a:r>
              <a:rPr lang="ja-JP" altLang="en-US" b="1" dirty="0">
                <a:solidFill>
                  <a:srgbClr val="FF0000"/>
                </a:solidFill>
                <a:latin typeface="+mj-ea"/>
              </a:rPr>
              <a:t>０００円</a:t>
            </a:r>
            <a:r>
              <a:rPr lang="en-US" altLang="ja-JP" b="1" dirty="0">
                <a:solidFill>
                  <a:srgbClr val="FF0000"/>
                </a:solidFill>
                <a:latin typeface="+mj-ea"/>
              </a:rPr>
              <a:t/>
            </a:r>
            <a:br>
              <a:rPr lang="en-US" altLang="ja-JP" b="1" dirty="0">
                <a:solidFill>
                  <a:srgbClr val="FF0000"/>
                </a:solidFill>
                <a:latin typeface="+mj-ea"/>
              </a:rPr>
            </a:br>
            <a:r>
              <a:rPr lang="ja-JP" altLang="en-US" b="1" dirty="0">
                <a:solidFill>
                  <a:srgbClr val="FF0000"/>
                </a:solidFill>
                <a:latin typeface="+mj-ea"/>
              </a:rPr>
              <a:t>（返戻率１２３</a:t>
            </a:r>
            <a:r>
              <a:rPr lang="en-US" altLang="ja-JP" b="1" dirty="0">
                <a:solidFill>
                  <a:srgbClr val="FF0000"/>
                </a:solidFill>
                <a:latin typeface="+mj-ea"/>
              </a:rPr>
              <a:t>.</a:t>
            </a:r>
            <a:r>
              <a:rPr lang="ja-JP" altLang="en-US" b="1" dirty="0" smtClean="0">
                <a:solidFill>
                  <a:srgbClr val="FF0000"/>
                </a:solidFill>
                <a:latin typeface="+mj-ea"/>
              </a:rPr>
              <a:t>７％）</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円形吹き出し 26"/>
          <p:cNvSpPr/>
          <p:nvPr/>
        </p:nvSpPr>
        <p:spPr bwMode="auto">
          <a:xfrm>
            <a:off x="335360" y="1746299"/>
            <a:ext cx="3600400" cy="1573728"/>
          </a:xfrm>
          <a:prstGeom prst="wedgeEllipseCallout">
            <a:avLst>
              <a:gd name="adj1" fmla="val 57141"/>
              <a:gd name="adj2" fmla="val 2139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t" anchorCtr="0" compatLnSpc="1">
            <a:prstTxWarp prst="textNoShape">
              <a:avLst/>
            </a:prstTxWarp>
            <a:spAutoFit/>
          </a:bodyPr>
          <a:lstStyle/>
          <a:p>
            <a:pPr algn="ctr" fontAlgn="base">
              <a:spcBef>
                <a:spcPct val="50000"/>
              </a:spcBef>
              <a:spcAft>
                <a:spcPct val="0"/>
              </a:spcAft>
            </a:pPr>
            <a:r>
              <a:rPr lang="ja-JP" altLang="en-US" sz="2000" dirty="0">
                <a:latin typeface="+mj-ea"/>
                <a:ea typeface="+mj-ea"/>
              </a:rPr>
              <a:t>出遅れたから</a:t>
            </a:r>
            <a:r>
              <a:rPr lang="en-US" altLang="ja-JP" sz="2000" dirty="0">
                <a:latin typeface="+mj-ea"/>
                <a:ea typeface="+mj-ea"/>
              </a:rPr>
              <a:t/>
            </a:r>
            <a:br>
              <a:rPr lang="en-US" altLang="ja-JP" sz="2000" dirty="0">
                <a:latin typeface="+mj-ea"/>
                <a:ea typeface="+mj-ea"/>
              </a:rPr>
            </a:br>
            <a:r>
              <a:rPr lang="ja-JP" altLang="en-US" sz="2000" dirty="0" smtClean="0">
                <a:latin typeface="+mj-ea"/>
                <a:ea typeface="+mj-ea"/>
              </a:rPr>
              <a:t>毎月</a:t>
            </a:r>
            <a:r>
              <a:rPr lang="en-US" altLang="ja-JP" sz="2800" dirty="0" smtClean="0">
                <a:solidFill>
                  <a:srgbClr val="FF0000"/>
                </a:solidFill>
                <a:latin typeface="+mj-ea"/>
                <a:ea typeface="+mj-ea"/>
              </a:rPr>
              <a:t>6,000</a:t>
            </a:r>
            <a:r>
              <a:rPr lang="ja-JP" altLang="en-US" sz="2000" dirty="0" smtClean="0">
                <a:latin typeface="+mj-ea"/>
                <a:ea typeface="+mj-ea"/>
              </a:rPr>
              <a:t>円</a:t>
            </a:r>
            <a:r>
              <a:rPr lang="ja-JP" altLang="en-US" sz="2000" dirty="0">
                <a:latin typeface="+mj-ea"/>
                <a:ea typeface="+mj-ea"/>
              </a:rPr>
              <a:t>積立するぞ！</a:t>
            </a:r>
          </a:p>
        </p:txBody>
      </p:sp>
      <p:sp>
        <p:nvSpPr>
          <p:cNvPr id="7" name="正方形/長方形 6"/>
          <p:cNvSpPr/>
          <p:nvPr/>
        </p:nvSpPr>
        <p:spPr>
          <a:xfrm>
            <a:off x="5523418" y="2699471"/>
            <a:ext cx="2451488" cy="725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払ったお金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（積立原資）</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144</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万円</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5523418" y="4985399"/>
            <a:ext cx="2100995" cy="72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払ったお金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（積立原資）</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144</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万円</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3747483" y="3641466"/>
            <a:ext cx="1512168" cy="307777"/>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積立スタート！</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279" y="2561500"/>
            <a:ext cx="932288" cy="103986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949" y="5011164"/>
            <a:ext cx="1067877" cy="894942"/>
          </a:xfrm>
          <a:prstGeom prst="rect">
            <a:avLst/>
          </a:prstGeom>
        </p:spPr>
      </p:pic>
      <p:sp>
        <p:nvSpPr>
          <p:cNvPr id="8" name="スライド番号プレースホルダー 7"/>
          <p:cNvSpPr>
            <a:spLocks noGrp="1"/>
          </p:cNvSpPr>
          <p:nvPr>
            <p:ph type="sldNum" sz="quarter" idx="12"/>
          </p:nvPr>
        </p:nvSpPr>
        <p:spPr/>
        <p:txBody>
          <a:bodyPr/>
          <a:lstStyle/>
          <a:p>
            <a:fld id="{47228C29-2B79-4EE8-9B27-8EAFC38607DB}" type="slidenum">
              <a:rPr kumimoji="1" lang="ja-JP" altLang="en-US" smtClean="0"/>
              <a:t>18</a:t>
            </a:fld>
            <a:endParaRPr kumimoji="1" lang="ja-JP" altLang="en-US"/>
          </a:p>
        </p:txBody>
      </p:sp>
      <p:sp>
        <p:nvSpPr>
          <p:cNvPr id="11" name="爆発 2 10"/>
          <p:cNvSpPr/>
          <p:nvPr/>
        </p:nvSpPr>
        <p:spPr bwMode="ltGray">
          <a:xfrm rot="237556">
            <a:off x="7376518" y="3016295"/>
            <a:ext cx="4746353" cy="216643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427111" y="4017181"/>
            <a:ext cx="2852953" cy="461665"/>
          </a:xfrm>
          <a:prstGeom prst="rect">
            <a:avLst/>
          </a:prstGeom>
          <a:noFill/>
        </p:spPr>
        <p:txBody>
          <a:bodyPr wrap="square" rtlCol="0">
            <a:spAutoFit/>
          </a:bodyPr>
          <a:lstStyle/>
          <a:p>
            <a:r>
              <a:rPr kumimoji="1" lang="en-US" altLang="ja-JP" sz="2400" b="1" dirty="0" smtClean="0">
                <a:solidFill>
                  <a:schemeClr val="bg1"/>
                </a:solidFill>
              </a:rPr>
              <a:t>20</a:t>
            </a:r>
            <a:r>
              <a:rPr kumimoji="1" lang="ja-JP" altLang="en-US" sz="2400" b="1" dirty="0" smtClean="0">
                <a:solidFill>
                  <a:schemeClr val="bg1"/>
                </a:solidFill>
              </a:rPr>
              <a:t>万円</a:t>
            </a:r>
            <a:r>
              <a:rPr kumimoji="1" lang="ja-JP" altLang="en-US" b="1" dirty="0" smtClean="0">
                <a:solidFill>
                  <a:schemeClr val="bg1"/>
                </a:solidFill>
              </a:rPr>
              <a:t>以上の</a:t>
            </a:r>
            <a:r>
              <a:rPr kumimoji="1" lang="ja-JP" altLang="en-US" sz="2400" b="1" dirty="0" smtClean="0">
                <a:solidFill>
                  <a:schemeClr val="bg1"/>
                </a:solidFill>
              </a:rPr>
              <a:t>差！</a:t>
            </a:r>
            <a:endParaRPr kumimoji="1" lang="ja-JP" altLang="en-US" sz="2400" b="1" dirty="0">
              <a:solidFill>
                <a:schemeClr val="bg1"/>
              </a:solidFill>
            </a:endParaRPr>
          </a:p>
        </p:txBody>
      </p:sp>
      <p:sp>
        <p:nvSpPr>
          <p:cNvPr id="13" name="テキスト ボックス 12"/>
          <p:cNvSpPr txBox="1"/>
          <p:nvPr/>
        </p:nvSpPr>
        <p:spPr>
          <a:xfrm>
            <a:off x="8448312" y="3701557"/>
            <a:ext cx="2465225" cy="369332"/>
          </a:xfrm>
          <a:prstGeom prst="rect">
            <a:avLst/>
          </a:prstGeom>
          <a:noFill/>
        </p:spPr>
        <p:txBody>
          <a:bodyPr wrap="square" rtlCol="0">
            <a:spAutoFit/>
          </a:bodyPr>
          <a:lstStyle/>
          <a:p>
            <a:r>
              <a:rPr kumimoji="1" lang="ja-JP" altLang="en-US" b="1" dirty="0" smtClean="0">
                <a:solidFill>
                  <a:schemeClr val="bg1"/>
                </a:solidFill>
              </a:rPr>
              <a:t>払った額は同じでも</a:t>
            </a:r>
            <a:endParaRPr kumimoji="1" lang="ja-JP" altLang="en-US" b="1" dirty="0">
              <a:solidFill>
                <a:schemeClr val="bg1"/>
              </a:solidFill>
            </a:endParaRPr>
          </a:p>
        </p:txBody>
      </p:sp>
      <p:sp>
        <p:nvSpPr>
          <p:cNvPr id="33" name="正方形/長方形 3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31"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37" name="テキスト ボックス 36"/>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１．積立制度の併用で将来も安心</a:t>
            </a:r>
            <a:r>
              <a:rPr lang="ja-JP" altLang="en-US" sz="3600" b="1" dirty="0" smtClean="0">
                <a:solidFill>
                  <a:srgbClr val="002060"/>
                </a:solidFill>
              </a:rPr>
              <a:t>（４）</a:t>
            </a:r>
            <a:endParaRPr lang="ja-JP" altLang="en-US" sz="3600" b="1" dirty="0">
              <a:solidFill>
                <a:srgbClr val="002060"/>
              </a:solidFill>
            </a:endParaRPr>
          </a:p>
        </p:txBody>
      </p:sp>
    </p:spTree>
    <p:extLst>
      <p:ext uri="{BB962C8B-B14F-4D97-AF65-F5344CB8AC3E}">
        <p14:creationId xmlns:p14="http://schemas.microsoft.com/office/powerpoint/2010/main" val="11368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8" grpId="0"/>
      <p:bldP spid="19" grpId="0"/>
      <p:bldP spid="23" grpId="0"/>
      <p:bldP spid="26" grpId="0" animBg="1"/>
      <p:bldP spid="22" grpId="0" animBg="1"/>
      <p:bldP spid="32" grpId="0" animBg="1"/>
      <p:bldP spid="27" grpId="0" animBg="1"/>
      <p:bldP spid="7" grpId="0"/>
      <p:bldP spid="29" grpId="0"/>
      <p:bldP spid="24" grpId="0"/>
      <p:bldP spid="11"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803" y="242850"/>
            <a:ext cx="10327491" cy="1320800"/>
          </a:xfrm>
        </p:spPr>
        <p:txBody>
          <a:bodyPr>
            <a:normAutofit fontScale="90000"/>
          </a:bodyPr>
          <a:lstStyle/>
          <a:p>
            <a:r>
              <a:rPr lang="ja-JP" altLang="en-US" sz="5400" b="1" u="sng" dirty="0" smtClean="0">
                <a:solidFill>
                  <a:srgbClr val="002060"/>
                </a:solidFill>
              </a:rPr>
              <a:t>はじめに</a:t>
            </a:r>
            <a:r>
              <a:rPr lang="ja-JP" altLang="en-US" sz="5400" b="1" u="sng" dirty="0">
                <a:solidFill>
                  <a:srgbClr val="002060"/>
                </a:solidFill>
              </a:rPr>
              <a:t/>
            </a:r>
            <a:br>
              <a:rPr lang="ja-JP" altLang="en-US" sz="5400" b="1" u="sng" dirty="0">
                <a:solidFill>
                  <a:srgbClr val="002060"/>
                </a:solidFill>
              </a:rPr>
            </a:br>
            <a:endParaRPr kumimoji="1" lang="ja-JP" altLang="en-US" sz="5400" b="1" u="sng" dirty="0">
              <a:solidFill>
                <a:srgbClr val="002060"/>
              </a:solidFill>
            </a:endParaRPr>
          </a:p>
        </p:txBody>
      </p:sp>
      <p:sp>
        <p:nvSpPr>
          <p:cNvPr id="4" name="スライド番号プレースホルダー 3"/>
          <p:cNvSpPr>
            <a:spLocks noGrp="1"/>
          </p:cNvSpPr>
          <p:nvPr>
            <p:ph type="sldNum" sz="quarter" idx="12"/>
          </p:nvPr>
        </p:nvSpPr>
        <p:spPr>
          <a:xfrm>
            <a:off x="11600207" y="6492875"/>
            <a:ext cx="591793" cy="360000"/>
          </a:xfrm>
        </p:spPr>
        <p:txBody>
          <a:bodyPr/>
          <a:lstStyle/>
          <a:p>
            <a:fld id="{47228C29-2B79-4EE8-9B27-8EAFC38607DB}" type="slidenum">
              <a:rPr kumimoji="1" lang="ja-JP" altLang="en-US" smtClean="0"/>
              <a:t>1</a:t>
            </a:fld>
            <a:endParaRPr kumimoji="1" lang="ja-JP" altLang="en-US" dirty="0"/>
          </a:p>
        </p:txBody>
      </p:sp>
      <p:sp>
        <p:nvSpPr>
          <p:cNvPr id="5" name="テキスト ボックス 4"/>
          <p:cNvSpPr txBox="1"/>
          <p:nvPr/>
        </p:nvSpPr>
        <p:spPr>
          <a:xfrm>
            <a:off x="475966" y="1187777"/>
            <a:ext cx="11567330" cy="5386090"/>
          </a:xfrm>
          <a:prstGeom prst="rect">
            <a:avLst/>
          </a:prstGeom>
          <a:noFill/>
        </p:spPr>
        <p:txBody>
          <a:bodyPr wrap="square" rtlCol="0">
            <a:spAutoFit/>
          </a:bodyPr>
          <a:lstStyle/>
          <a:p>
            <a:r>
              <a:rPr kumimoji="1" lang="ja-JP" altLang="en-US" sz="2400" dirty="0" smtClean="0">
                <a:latin typeface="+mn-ea"/>
              </a:rPr>
              <a:t>連日の取り組み、お疲れ様です。</a:t>
            </a:r>
            <a:endParaRPr kumimoji="1" lang="en-US" altLang="ja-JP" sz="2400" dirty="0" smtClean="0">
              <a:latin typeface="+mn-ea"/>
            </a:endParaRPr>
          </a:p>
          <a:p>
            <a:endParaRPr lang="en-US" altLang="ja-JP" sz="1400" dirty="0">
              <a:latin typeface="+mn-ea"/>
            </a:endParaRPr>
          </a:p>
          <a:p>
            <a:r>
              <a:rPr kumimoji="1" lang="ja-JP" altLang="en-US" sz="2400" dirty="0" smtClean="0">
                <a:latin typeface="+mn-ea"/>
              </a:rPr>
              <a:t>自治労では組合員の雇用と生活を守るための取り組みを行っていますが、</a:t>
            </a:r>
            <a:r>
              <a:rPr kumimoji="1" lang="en-US" altLang="ja-JP" sz="2400" dirty="0" smtClean="0">
                <a:latin typeface="+mn-ea"/>
              </a:rPr>
              <a:t/>
            </a:r>
            <a:br>
              <a:rPr kumimoji="1" lang="en-US" altLang="ja-JP" sz="2400" dirty="0" smtClean="0">
                <a:latin typeface="+mn-ea"/>
              </a:rPr>
            </a:br>
            <a:r>
              <a:rPr kumimoji="1" lang="ja-JP" altLang="en-US" sz="2400" dirty="0" smtClean="0">
                <a:latin typeface="+mn-ea"/>
              </a:rPr>
              <a:t>自主福祉活動として組合員の生活の質の向上も取り組んでいます。</a:t>
            </a:r>
            <a:endParaRPr kumimoji="1" lang="en-US" altLang="ja-JP" sz="2400" dirty="0" smtClean="0">
              <a:latin typeface="+mn-ea"/>
            </a:endParaRPr>
          </a:p>
          <a:p>
            <a:endParaRPr lang="en-US" altLang="ja-JP" sz="1200" dirty="0">
              <a:latin typeface="+mn-ea"/>
            </a:endParaRPr>
          </a:p>
          <a:p>
            <a:r>
              <a:rPr kumimoji="1" lang="ja-JP" altLang="en-US" sz="2400" dirty="0" smtClean="0">
                <a:latin typeface="+mn-ea"/>
              </a:rPr>
              <a:t>現在はコロナ禍で、皆さんが入職してから社会の情勢が変わり、若い皆さんの中にも、生活</a:t>
            </a:r>
            <a:r>
              <a:rPr lang="ja-JP" altLang="en-US" sz="2400" dirty="0" smtClean="0">
                <a:latin typeface="+mn-ea"/>
              </a:rPr>
              <a:t>へ</a:t>
            </a:r>
            <a:r>
              <a:rPr lang="ja-JP" altLang="en-US" sz="2400" dirty="0">
                <a:latin typeface="+mn-ea"/>
              </a:rPr>
              <a:t>の</a:t>
            </a:r>
            <a:r>
              <a:rPr kumimoji="1" lang="ja-JP" altLang="en-US" sz="2400" dirty="0" smtClean="0">
                <a:latin typeface="+mn-ea"/>
              </a:rPr>
              <a:t>不安や心の疲れを感じて</a:t>
            </a:r>
            <a:r>
              <a:rPr lang="ja-JP" altLang="en-US" sz="2400" dirty="0" smtClean="0">
                <a:latin typeface="+mn-ea"/>
              </a:rPr>
              <a:t>い</a:t>
            </a:r>
            <a:r>
              <a:rPr lang="ja-JP" altLang="en-US" sz="2400" dirty="0">
                <a:latin typeface="+mn-ea"/>
              </a:rPr>
              <a:t>る</a:t>
            </a:r>
            <a:r>
              <a:rPr kumimoji="1" lang="ja-JP" altLang="en-US" sz="2400" dirty="0" smtClean="0">
                <a:latin typeface="+mn-ea"/>
              </a:rPr>
              <a:t>方</a:t>
            </a:r>
            <a:r>
              <a:rPr lang="ja-JP" altLang="en-US" sz="2400" dirty="0" smtClean="0">
                <a:latin typeface="+mn-ea"/>
              </a:rPr>
              <a:t>がいらっしゃるかもしれません</a:t>
            </a:r>
            <a:r>
              <a:rPr kumimoji="1" lang="ja-JP" altLang="en-US" sz="2400" dirty="0" smtClean="0">
                <a:latin typeface="+mn-ea"/>
              </a:rPr>
              <a:t>。</a:t>
            </a:r>
            <a:endParaRPr kumimoji="1" lang="en-US" altLang="ja-JP" sz="2400" dirty="0" smtClean="0">
              <a:latin typeface="+mn-ea"/>
            </a:endParaRPr>
          </a:p>
          <a:p>
            <a:r>
              <a:rPr kumimoji="1" lang="ja-JP" altLang="en-US" sz="2400" dirty="0" smtClean="0">
                <a:latin typeface="+mn-ea"/>
              </a:rPr>
              <a:t>こんな時こそ、様々な取り組みを通じ、仲間同士で支えあいながら健やか</a:t>
            </a:r>
            <a:r>
              <a:rPr lang="ja-JP" altLang="en-US" sz="2400" dirty="0" smtClean="0">
                <a:latin typeface="+mn-ea"/>
              </a:rPr>
              <a:t>な</a:t>
            </a:r>
            <a:r>
              <a:rPr kumimoji="1" lang="ja-JP" altLang="en-US" sz="2400" dirty="0" smtClean="0">
                <a:latin typeface="+mn-ea"/>
              </a:rPr>
              <a:t>日々を</a:t>
            </a:r>
            <a:r>
              <a:rPr lang="ja-JP" altLang="en-US" sz="2400" dirty="0" smtClean="0">
                <a:latin typeface="+mn-ea"/>
              </a:rPr>
              <a:t>送れる</a:t>
            </a:r>
            <a:r>
              <a:rPr kumimoji="1" lang="ja-JP" altLang="en-US" sz="2400" dirty="0" smtClean="0">
                <a:latin typeface="+mn-ea"/>
              </a:rPr>
              <a:t>ことが重要と考えています。</a:t>
            </a:r>
            <a:endParaRPr kumimoji="1" lang="en-US" altLang="ja-JP" sz="2400" dirty="0" smtClean="0">
              <a:latin typeface="+mn-ea"/>
            </a:endParaRPr>
          </a:p>
          <a:p>
            <a:endParaRPr lang="en-US" altLang="ja-JP" sz="1400" dirty="0">
              <a:latin typeface="+mn-ea"/>
            </a:endParaRPr>
          </a:p>
          <a:p>
            <a:r>
              <a:rPr kumimoji="1" lang="ja-JP" altLang="en-US" sz="2400" dirty="0" smtClean="0">
                <a:latin typeface="+mn-ea"/>
              </a:rPr>
              <a:t>自治体、公共民間サービスに従事する私たちが自らの取り組みにより</a:t>
            </a:r>
            <a:endParaRPr kumimoji="1" lang="en-US" altLang="ja-JP" sz="2400" dirty="0" smtClean="0">
              <a:latin typeface="+mn-ea"/>
            </a:endParaRPr>
          </a:p>
          <a:p>
            <a:r>
              <a:rPr kumimoji="1" lang="ja-JP" altLang="en-US" sz="2400" dirty="0" smtClean="0">
                <a:latin typeface="+mn-ea"/>
              </a:rPr>
              <a:t>職場環境や日々の生活を整えることは、私たち自身の</a:t>
            </a:r>
            <a:r>
              <a:rPr lang="ja-JP" altLang="en-US" sz="2400" dirty="0" smtClean="0">
                <a:latin typeface="+mn-ea"/>
              </a:rPr>
              <a:t>パフォーマンスを</a:t>
            </a:r>
            <a:r>
              <a:rPr lang="ja-JP" altLang="en-US" sz="2400" dirty="0">
                <a:latin typeface="+mn-ea"/>
              </a:rPr>
              <a:t>引き上</a:t>
            </a:r>
            <a:r>
              <a:rPr lang="ja-JP" altLang="en-US" sz="2400" dirty="0" smtClean="0">
                <a:latin typeface="+mn-ea"/>
              </a:rPr>
              <a:t>げ、ひいては地域住民の</a:t>
            </a:r>
            <a:r>
              <a:rPr kumimoji="1" lang="ja-JP" altLang="en-US" sz="2400" dirty="0" smtClean="0">
                <a:latin typeface="+mn-ea"/>
              </a:rPr>
              <a:t>幸せにつながるものです。</a:t>
            </a:r>
            <a:endParaRPr kumimoji="1" lang="en-US" altLang="ja-JP" sz="2400" dirty="0" smtClean="0">
              <a:latin typeface="+mn-ea"/>
            </a:endParaRPr>
          </a:p>
          <a:p>
            <a:endParaRPr lang="en-US" altLang="ja-JP" sz="1600" dirty="0">
              <a:latin typeface="+mn-ea"/>
            </a:endParaRPr>
          </a:p>
          <a:p>
            <a:r>
              <a:rPr kumimoji="1" lang="ja-JP" altLang="en-US" sz="2400" dirty="0" smtClean="0">
                <a:latin typeface="+mn-ea"/>
              </a:rPr>
              <a:t>本日は</a:t>
            </a:r>
            <a:r>
              <a:rPr lang="ja-JP" altLang="en-US" sz="2400" dirty="0" smtClean="0">
                <a:latin typeface="+mn-ea"/>
              </a:rPr>
              <a:t>、このような視点から、若い</a:t>
            </a:r>
            <a:r>
              <a:rPr lang="ja-JP" altLang="en-US" sz="2400" dirty="0">
                <a:latin typeface="+mn-ea"/>
              </a:rPr>
              <a:t>皆さんのこれからのくらしを</a:t>
            </a:r>
            <a:r>
              <a:rPr lang="ja-JP" altLang="en-US" sz="2400" dirty="0" smtClean="0">
                <a:latin typeface="+mn-ea"/>
              </a:rPr>
              <a:t>もっと</a:t>
            </a:r>
            <a:endParaRPr lang="en-US" altLang="ja-JP" sz="2400" dirty="0" smtClean="0">
              <a:latin typeface="+mn-ea"/>
            </a:endParaRPr>
          </a:p>
          <a:p>
            <a:r>
              <a:rPr lang="ja-JP" altLang="en-US" sz="2400" dirty="0" smtClean="0">
                <a:latin typeface="+mn-ea"/>
              </a:rPr>
              <a:t>豊か</a:t>
            </a:r>
            <a:r>
              <a:rPr lang="ja-JP" altLang="en-US" sz="2400" dirty="0">
                <a:latin typeface="+mn-ea"/>
              </a:rPr>
              <a:t>にする「ツール」である</a:t>
            </a:r>
            <a:r>
              <a:rPr lang="ja-JP" altLang="en-US" sz="2400" dirty="0" err="1">
                <a:latin typeface="+mn-ea"/>
              </a:rPr>
              <a:t>じちろう</a:t>
            </a:r>
            <a:r>
              <a:rPr lang="ja-JP" altLang="en-US" sz="2400" dirty="0">
                <a:latin typeface="+mn-ea"/>
              </a:rPr>
              <a:t>共済の効果的な利用方法をお伝えします。</a:t>
            </a:r>
            <a:endParaRPr lang="en-US" altLang="ja-JP" sz="2400" dirty="0">
              <a:latin typeface="+mn-ea"/>
            </a:endParaRPr>
          </a:p>
        </p:txBody>
      </p:sp>
      <p:sp>
        <p:nvSpPr>
          <p:cNvPr id="6" name="正方形/長方形 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9894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959" y="3292176"/>
            <a:ext cx="2087020" cy="2340000"/>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7650" y="3276668"/>
            <a:ext cx="2340000" cy="2340000"/>
          </a:xfrm>
          <a:prstGeom prst="rect">
            <a:avLst/>
          </a:prstGeom>
        </p:spPr>
      </p:pic>
      <p:sp>
        <p:nvSpPr>
          <p:cNvPr id="22" name="タイトル 1"/>
          <p:cNvSpPr txBox="1">
            <a:spLocks/>
          </p:cNvSpPr>
          <p:nvPr/>
        </p:nvSpPr>
        <p:spPr>
          <a:xfrm>
            <a:off x="5155982" y="3908165"/>
            <a:ext cx="206723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600" b="1" dirty="0">
                <a:latin typeface="+mn-ea"/>
                <a:ea typeface="+mn-ea"/>
              </a:rPr>
              <a:t>＋</a:t>
            </a:r>
          </a:p>
        </p:txBody>
      </p:sp>
      <p:sp>
        <p:nvSpPr>
          <p:cNvPr id="23" name="コンテンツ プレースホルダー 2"/>
          <p:cNvSpPr txBox="1">
            <a:spLocks/>
          </p:cNvSpPr>
          <p:nvPr/>
        </p:nvSpPr>
        <p:spPr>
          <a:xfrm>
            <a:off x="937521" y="5655621"/>
            <a:ext cx="5099562" cy="445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b="1" u="sng" dirty="0">
                <a:solidFill>
                  <a:srgbClr val="C00000"/>
                </a:solidFill>
                <a:latin typeface="+mn-ea"/>
              </a:rPr>
              <a:t> </a:t>
            </a:r>
            <a:r>
              <a:rPr lang="ja-JP" altLang="en-US" sz="2400" b="1" u="sng" dirty="0" smtClean="0">
                <a:solidFill>
                  <a:srgbClr val="C00000"/>
                </a:solidFill>
                <a:latin typeface="+mn-ea"/>
              </a:rPr>
              <a:t>男性</a:t>
            </a:r>
            <a:r>
              <a:rPr lang="en-US" altLang="ja-JP" sz="2400" b="1" u="sng" dirty="0" smtClean="0">
                <a:solidFill>
                  <a:srgbClr val="C00000"/>
                </a:solidFill>
                <a:latin typeface="+mn-ea"/>
              </a:rPr>
              <a:t>:</a:t>
            </a:r>
            <a:r>
              <a:rPr lang="en-US" altLang="ja-JP" sz="2800" b="1" u="sng" dirty="0" smtClean="0">
                <a:solidFill>
                  <a:srgbClr val="C00000"/>
                </a:solidFill>
                <a:latin typeface="+mn-ea"/>
              </a:rPr>
              <a:t>3,018</a:t>
            </a:r>
            <a:r>
              <a:rPr lang="ja-JP" altLang="en-US" sz="2400" b="1" u="sng" dirty="0" smtClean="0">
                <a:solidFill>
                  <a:srgbClr val="C00000"/>
                </a:solidFill>
                <a:latin typeface="+mn-ea"/>
              </a:rPr>
              <a:t> 円</a:t>
            </a:r>
            <a:r>
              <a:rPr lang="ja-JP" altLang="en-US" sz="2400" b="1" dirty="0" smtClean="0">
                <a:solidFill>
                  <a:srgbClr val="C00000"/>
                </a:solidFill>
                <a:latin typeface="+mn-ea"/>
              </a:rPr>
              <a:t>　</a:t>
            </a:r>
            <a:r>
              <a:rPr lang="ja-JP" altLang="en-US" sz="2400" b="1" u="sng" dirty="0" smtClean="0">
                <a:solidFill>
                  <a:srgbClr val="C00000"/>
                </a:solidFill>
                <a:latin typeface="+mn-ea"/>
              </a:rPr>
              <a:t>女性</a:t>
            </a:r>
            <a:r>
              <a:rPr lang="en-US" altLang="ja-JP" sz="2400" b="1" u="sng" dirty="0" smtClean="0">
                <a:solidFill>
                  <a:srgbClr val="C00000"/>
                </a:solidFill>
                <a:latin typeface="+mn-ea"/>
              </a:rPr>
              <a:t>:</a:t>
            </a:r>
            <a:r>
              <a:rPr lang="en-US" altLang="ja-JP" sz="2800" b="1" u="sng" dirty="0" smtClean="0">
                <a:solidFill>
                  <a:srgbClr val="C00000"/>
                </a:solidFill>
                <a:latin typeface="+mn-ea"/>
              </a:rPr>
              <a:t>3,154</a:t>
            </a:r>
            <a:r>
              <a:rPr lang="ja-JP" altLang="en-US" sz="2400" b="1" u="sng" dirty="0" smtClean="0">
                <a:solidFill>
                  <a:srgbClr val="C00000"/>
                </a:solidFill>
                <a:latin typeface="+mn-ea"/>
              </a:rPr>
              <a:t>円</a:t>
            </a:r>
            <a:endParaRPr lang="ja-JP" altLang="en-US" sz="2400" b="1" u="sng" dirty="0">
              <a:solidFill>
                <a:srgbClr val="C00000"/>
              </a:solidFill>
              <a:latin typeface="+mn-ea"/>
            </a:endParaRPr>
          </a:p>
        </p:txBody>
      </p:sp>
      <p:sp>
        <p:nvSpPr>
          <p:cNvPr id="24" name="コンテンツ プレースホルダー 2"/>
          <p:cNvSpPr txBox="1">
            <a:spLocks/>
          </p:cNvSpPr>
          <p:nvPr/>
        </p:nvSpPr>
        <p:spPr>
          <a:xfrm>
            <a:off x="7367701" y="5661967"/>
            <a:ext cx="2332951" cy="445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b="1" u="sng" dirty="0">
                <a:solidFill>
                  <a:srgbClr val="C00000"/>
                </a:solidFill>
                <a:latin typeface="+mn-ea"/>
              </a:rPr>
              <a:t> </a:t>
            </a:r>
            <a:r>
              <a:rPr lang="en-US" altLang="ja-JP" sz="2800" b="1" u="sng" dirty="0" smtClean="0">
                <a:solidFill>
                  <a:srgbClr val="C00000"/>
                </a:solidFill>
                <a:latin typeface="+mn-ea"/>
              </a:rPr>
              <a:t>3,000</a:t>
            </a:r>
            <a:r>
              <a:rPr lang="ja-JP" altLang="en-US" sz="2800" b="1" u="sng" dirty="0" smtClean="0">
                <a:solidFill>
                  <a:srgbClr val="C00000"/>
                </a:solidFill>
                <a:latin typeface="+mn-ea"/>
              </a:rPr>
              <a:t> </a:t>
            </a:r>
            <a:r>
              <a:rPr lang="ja-JP" altLang="en-US" sz="2400" b="1" u="sng" dirty="0" smtClean="0">
                <a:solidFill>
                  <a:srgbClr val="C00000"/>
                </a:solidFill>
                <a:latin typeface="+mn-ea"/>
              </a:rPr>
              <a:t>円</a:t>
            </a:r>
            <a:endParaRPr lang="ja-JP" altLang="en-US" sz="2400" b="1" u="sng" dirty="0">
              <a:solidFill>
                <a:srgbClr val="C00000"/>
              </a:solidFill>
              <a:latin typeface="+mn-ea"/>
            </a:endParaRPr>
          </a:p>
        </p:txBody>
      </p:sp>
      <p:sp>
        <p:nvSpPr>
          <p:cNvPr id="25" name="テキスト ボックス 11"/>
          <p:cNvSpPr txBox="1">
            <a:spLocks noChangeArrowheads="1"/>
          </p:cNvSpPr>
          <p:nvPr/>
        </p:nvSpPr>
        <p:spPr bwMode="auto">
          <a:xfrm>
            <a:off x="396106" y="1870279"/>
            <a:ext cx="11281955" cy="523220"/>
          </a:xfrm>
          <a:prstGeom prst="rect">
            <a:avLst/>
          </a:prstGeom>
          <a:solidFill>
            <a:schemeClr val="bg1"/>
          </a:solidFill>
          <a:ln w="28575">
            <a:solidFill>
              <a:srgbClr val="137173"/>
            </a:solidFill>
            <a:miter lim="800000"/>
            <a:headEnd/>
            <a:tailEnd/>
          </a:ln>
          <a:extLst/>
        </p:spPr>
        <p:txBody>
          <a:bodyPr wrap="squar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600" b="1" dirty="0">
                <a:latin typeface="+mn-ea"/>
                <a:ea typeface="+mn-ea"/>
              </a:rPr>
              <a:t>団体生命</a:t>
            </a:r>
            <a:r>
              <a:rPr lang="ja-JP" altLang="en-US" sz="2600" b="1" dirty="0" smtClean="0">
                <a:latin typeface="+mn-ea"/>
                <a:ea typeface="+mn-ea"/>
              </a:rPr>
              <a:t>共済</a:t>
            </a:r>
            <a:r>
              <a:rPr lang="ja-JP" altLang="en-US" sz="2000" b="1" dirty="0" smtClean="0">
                <a:latin typeface="+mn-ea"/>
                <a:ea typeface="+mn-ea"/>
              </a:rPr>
              <a:t>（死亡</a:t>
            </a:r>
            <a:r>
              <a:rPr lang="en-US" altLang="ja-JP" sz="2000" b="1" dirty="0" smtClean="0">
                <a:latin typeface="+mn-ea"/>
                <a:ea typeface="+mn-ea"/>
              </a:rPr>
              <a:t>1,00</a:t>
            </a:r>
            <a:r>
              <a:rPr lang="en-US" altLang="ja-JP" sz="2000" b="1" dirty="0">
                <a:latin typeface="+mn-ea"/>
                <a:ea typeface="+mn-ea"/>
              </a:rPr>
              <a:t>0</a:t>
            </a:r>
            <a:r>
              <a:rPr lang="ja-JP" altLang="en-US" sz="2000" b="1" dirty="0" smtClean="0">
                <a:latin typeface="+mn-ea"/>
                <a:ea typeface="+mn-ea"/>
              </a:rPr>
              <a:t>万円、入院</a:t>
            </a:r>
            <a:r>
              <a:rPr lang="ja-JP" altLang="en-US" sz="2000" b="1" dirty="0">
                <a:latin typeface="+mn-ea"/>
                <a:ea typeface="+mn-ea"/>
              </a:rPr>
              <a:t>日額</a:t>
            </a:r>
            <a:r>
              <a:rPr lang="en-US" altLang="ja-JP" sz="2000" b="1" dirty="0" smtClean="0">
                <a:latin typeface="+mn-ea"/>
                <a:ea typeface="+mn-ea"/>
              </a:rPr>
              <a:t>3,000</a:t>
            </a:r>
            <a:r>
              <a:rPr lang="ja-JP" altLang="en-US" sz="2000" b="1" dirty="0" smtClean="0">
                <a:latin typeface="+mn-ea"/>
                <a:ea typeface="+mn-ea"/>
              </a:rPr>
              <a:t>円）</a:t>
            </a:r>
            <a:r>
              <a:rPr lang="ja-JP" altLang="en-US" sz="2800" b="1" dirty="0" smtClean="0">
                <a:latin typeface="+mn-ea"/>
                <a:ea typeface="+mn-ea"/>
              </a:rPr>
              <a:t> </a:t>
            </a:r>
            <a:r>
              <a:rPr lang="ja-JP" altLang="en-US" sz="2600" b="1" dirty="0">
                <a:latin typeface="+mn-ea"/>
                <a:ea typeface="+mn-ea"/>
              </a:rPr>
              <a:t>と  長期共済</a:t>
            </a:r>
            <a:r>
              <a:rPr lang="ja-JP" altLang="en-US" sz="2600" b="1" dirty="0" smtClean="0">
                <a:latin typeface="+mn-ea"/>
                <a:ea typeface="+mn-ea"/>
              </a:rPr>
              <a:t>１口</a:t>
            </a:r>
            <a:r>
              <a:rPr lang="ja-JP" altLang="en-US" sz="2000" b="1" dirty="0" smtClean="0">
                <a:latin typeface="+mn-ea"/>
                <a:ea typeface="+mn-ea"/>
              </a:rPr>
              <a:t>（</a:t>
            </a:r>
            <a:r>
              <a:rPr lang="en-US" altLang="ja-JP" sz="2000" b="1" dirty="0" smtClean="0">
                <a:latin typeface="+mn-ea"/>
                <a:ea typeface="+mn-ea"/>
              </a:rPr>
              <a:t>3,000</a:t>
            </a:r>
            <a:r>
              <a:rPr lang="ja-JP" altLang="en-US" sz="2000" b="1" dirty="0" smtClean="0">
                <a:latin typeface="+mn-ea"/>
                <a:ea typeface="+mn-ea"/>
              </a:rPr>
              <a:t>円）  </a:t>
            </a:r>
            <a:endParaRPr lang="ja-JP" altLang="en-US" sz="2600" b="1" dirty="0">
              <a:latin typeface="+mn-ea"/>
              <a:ea typeface="+mn-ea"/>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19</a:t>
            </a:fld>
            <a:endParaRPr kumimoji="1" lang="ja-JP" altLang="en-US" dirty="0"/>
          </a:p>
        </p:txBody>
      </p:sp>
      <p:sp>
        <p:nvSpPr>
          <p:cNvPr id="28" name="正方形/長方形 27"/>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33"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36" name="角丸四角形 35"/>
          <p:cNvSpPr/>
          <p:nvPr/>
        </p:nvSpPr>
        <p:spPr bwMode="gray">
          <a:xfrm>
            <a:off x="759187" y="1303123"/>
            <a:ext cx="79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１．積立制度の併用で将来も安心</a:t>
            </a:r>
            <a:r>
              <a:rPr lang="ja-JP" altLang="en-US" sz="3600" b="1" dirty="0" smtClean="0">
                <a:solidFill>
                  <a:srgbClr val="002060"/>
                </a:solidFill>
              </a:rPr>
              <a:t>（５）</a:t>
            </a:r>
            <a:endParaRPr lang="ja-JP" altLang="en-US" sz="3600" b="1" dirty="0">
              <a:solidFill>
                <a:srgbClr val="002060"/>
              </a:solidFill>
            </a:endParaRPr>
          </a:p>
        </p:txBody>
      </p:sp>
      <p:pic>
        <p:nvPicPr>
          <p:cNvPr id="4" name="図 3"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097" y="2589804"/>
            <a:ext cx="3405811" cy="648000"/>
          </a:xfrm>
          <a:prstGeom prst="rect">
            <a:avLst/>
          </a:prstGeom>
        </p:spPr>
      </p:pic>
      <p:pic>
        <p:nvPicPr>
          <p:cNvPr id="5" name="図 4" descr="画面の領域"/>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0515" y="2583369"/>
            <a:ext cx="3314269" cy="648000"/>
          </a:xfrm>
          <a:prstGeom prst="rect">
            <a:avLst/>
          </a:prstGeom>
        </p:spPr>
      </p:pic>
      <p:sp>
        <p:nvSpPr>
          <p:cNvPr id="6" name="正方形/長方形 5"/>
          <p:cNvSpPr/>
          <p:nvPr/>
        </p:nvSpPr>
        <p:spPr>
          <a:xfrm>
            <a:off x="1086432" y="6074872"/>
            <a:ext cx="6096000" cy="415498"/>
          </a:xfrm>
          <a:prstGeom prst="rect">
            <a:avLst/>
          </a:prstGeom>
        </p:spPr>
        <p:txBody>
          <a:bodyPr>
            <a:spAutoFit/>
          </a:bodyPr>
          <a:lstStyle/>
          <a:p>
            <a:pPr algn="just">
              <a:spcAft>
                <a:spcPts val="0"/>
              </a:spcAft>
            </a:pP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※制度改定１年目の組合員本人（～</a:t>
            </a:r>
            <a:r>
              <a:rPr lang="en-US" altLang="ja-JP" sz="700" kern="100" dirty="0">
                <a:latin typeface="Century" panose="02040604050505020304" pitchFamily="18" charset="0"/>
                <a:ea typeface="游明朝" panose="02020400000000000000" pitchFamily="18" charset="-128"/>
                <a:cs typeface="Times New Roman" panose="02020603050405020304" pitchFamily="18" charset="0"/>
              </a:rPr>
              <a:t>35</a:t>
            </a: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歳）の場合の掛金です。</a:t>
            </a:r>
            <a:endParaRPr lang="ja-JP"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※組合員本人（～</a:t>
            </a:r>
            <a:r>
              <a:rPr lang="en-US" altLang="ja-JP" sz="700" kern="100" dirty="0">
                <a:latin typeface="Century" panose="02040604050505020304" pitchFamily="18" charset="0"/>
                <a:ea typeface="游明朝" panose="02020400000000000000" pitchFamily="18" charset="-128"/>
                <a:cs typeface="Times New Roman" panose="02020603050405020304" pitchFamily="18" charset="0"/>
              </a:rPr>
              <a:t>60</a:t>
            </a: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歳）は、制度改定後</a:t>
            </a:r>
            <a:r>
              <a:rPr lang="en-US" altLang="ja-JP" sz="700" kern="100" dirty="0">
                <a:latin typeface="Century" panose="02040604050505020304" pitchFamily="18" charset="0"/>
                <a:ea typeface="游明朝" panose="02020400000000000000" pitchFamily="18" charset="-128"/>
                <a:cs typeface="Times New Roman" panose="02020603050405020304" pitchFamily="18" charset="0"/>
              </a:rPr>
              <a:t>3</a:t>
            </a: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年間は経過掛金が設定され徐々に掛金が変動し、</a:t>
            </a:r>
            <a:r>
              <a:rPr lang="en-US" altLang="ja-JP" sz="700" kern="100" dirty="0">
                <a:latin typeface="Century" panose="02040604050505020304" pitchFamily="18" charset="0"/>
                <a:ea typeface="游明朝" panose="02020400000000000000" pitchFamily="18" charset="-128"/>
                <a:cs typeface="Times New Roman" panose="02020603050405020304" pitchFamily="18" charset="0"/>
              </a:rPr>
              <a:t>4</a:t>
            </a: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年目に本則掛金となります。</a:t>
            </a:r>
            <a:endParaRPr lang="ja-JP"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700" kern="100" dirty="0">
                <a:latin typeface="Century" panose="02040604050505020304" pitchFamily="18" charset="0"/>
                <a:ea typeface="游明朝" panose="02020400000000000000" pitchFamily="18" charset="-128"/>
                <a:cs typeface="Times New Roman" panose="02020603050405020304" pitchFamily="18" charset="0"/>
              </a:rPr>
              <a:t>※都道府県によって慶弔共済が付帯されており、掛金が異なる場合があります。</a:t>
            </a:r>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849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anim calcmode="lin" valueType="num">
                                      <p:cBhvr>
                                        <p:cTn id="40" dur="500" fill="hold"/>
                                        <p:tgtEl>
                                          <p:spTgt spid="5"/>
                                        </p:tgtEl>
                                        <p:attrNameLst>
                                          <p:attrName>ppt_x</p:attrName>
                                        </p:attrNameLst>
                                      </p:cBhvr>
                                      <p:tavLst>
                                        <p:tav tm="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gray">
          <a:xfrm>
            <a:off x="759187" y="1303123"/>
            <a:ext cx="6588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8" name="右矢印 7"/>
          <p:cNvSpPr/>
          <p:nvPr/>
        </p:nvSpPr>
        <p:spPr>
          <a:xfrm>
            <a:off x="740422" y="1618650"/>
            <a:ext cx="8784578" cy="1787339"/>
          </a:xfrm>
          <a:prstGeom prst="rightArrow">
            <a:avLst>
              <a:gd name="adj1" fmla="val 69677"/>
              <a:gd name="adj2" fmla="val 50000"/>
            </a:avLst>
          </a:prstGeom>
          <a:solidFill>
            <a:schemeClr val="bg1"/>
          </a:solidFill>
          <a:ln>
            <a:solidFill>
              <a:srgbClr val="13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0" y="2042204"/>
            <a:ext cx="10197208" cy="1077218"/>
          </a:xfrm>
          <a:prstGeom prst="rect">
            <a:avLst/>
          </a:prstGeom>
          <a:noFill/>
        </p:spPr>
        <p:txBody>
          <a:bodyPr wrap="square" rtlCol="0">
            <a:spAutoFit/>
          </a:bodyPr>
          <a:lstStyle/>
          <a:p>
            <a:pPr algn="ctr"/>
            <a:r>
              <a:rPr lang="ja-JP" altLang="en-US" sz="3200" b="1" dirty="0" err="1" smtClean="0">
                <a:solidFill>
                  <a:schemeClr val="accent3">
                    <a:lumMod val="50000"/>
                  </a:schemeClr>
                </a:solidFill>
              </a:rPr>
              <a:t>じちろう</a:t>
            </a:r>
            <a:r>
              <a:rPr lang="ja-JP" altLang="en-US" sz="3200" b="1" dirty="0" smtClean="0">
                <a:solidFill>
                  <a:schemeClr val="accent3">
                    <a:lumMod val="50000"/>
                  </a:schemeClr>
                </a:solidFill>
              </a:rPr>
              <a:t>マイカー共済で掛金を抑えつつ</a:t>
            </a:r>
            <a:endParaRPr lang="en-US" altLang="ja-JP" sz="3200" b="1" dirty="0" smtClean="0">
              <a:solidFill>
                <a:schemeClr val="accent3">
                  <a:lumMod val="50000"/>
                </a:schemeClr>
              </a:solidFill>
            </a:endParaRPr>
          </a:p>
          <a:p>
            <a:pPr algn="ctr"/>
            <a:r>
              <a:rPr lang="ja-JP" altLang="en-US" sz="3200" b="1" dirty="0">
                <a:solidFill>
                  <a:schemeClr val="accent3">
                    <a:lumMod val="50000"/>
                  </a:schemeClr>
                </a:solidFill>
              </a:rPr>
              <a:t>より安心なカーライフ</a:t>
            </a:r>
            <a:r>
              <a:rPr lang="ja-JP" altLang="en-US" sz="3200" b="1" dirty="0" smtClean="0">
                <a:solidFill>
                  <a:schemeClr val="accent3">
                    <a:lumMod val="50000"/>
                  </a:schemeClr>
                </a:solidFill>
              </a:rPr>
              <a:t>を送ろう</a:t>
            </a:r>
            <a:endParaRPr lang="en-US" altLang="ja-JP" sz="3200" b="1" dirty="0">
              <a:solidFill>
                <a:schemeClr val="accent3">
                  <a:lumMod val="50000"/>
                </a:schemeClr>
              </a:solidFill>
            </a:endParaRPr>
          </a:p>
        </p:txBody>
      </p:sp>
      <p:pic>
        <p:nvPicPr>
          <p:cNvPr id="2" name="図 1"/>
          <p:cNvPicPr>
            <a:picLocks noChangeAspect="1"/>
          </p:cNvPicPr>
          <p:nvPr/>
        </p:nvPicPr>
        <p:blipFill>
          <a:blip r:embed="rId3"/>
          <a:stretch>
            <a:fillRect/>
          </a:stretch>
        </p:blipFill>
        <p:spPr>
          <a:xfrm>
            <a:off x="445803" y="3445784"/>
            <a:ext cx="10885139" cy="2886876"/>
          </a:xfrm>
          <a:prstGeom prst="rect">
            <a:avLst/>
          </a:prstGeom>
        </p:spPr>
      </p:pic>
      <p:pic>
        <p:nvPicPr>
          <p:cNvPr id="3" name="図 2"/>
          <p:cNvPicPr>
            <a:picLocks noChangeAspect="1"/>
          </p:cNvPicPr>
          <p:nvPr/>
        </p:nvPicPr>
        <p:blipFill>
          <a:blip r:embed="rId4">
            <a:clrChange>
              <a:clrFrom>
                <a:srgbClr val="FFFFFF"/>
              </a:clrFrom>
              <a:clrTo>
                <a:srgbClr val="FFFFFF">
                  <a:alpha val="0"/>
                </a:srgbClr>
              </a:clrTo>
            </a:clrChange>
          </a:blip>
          <a:stretch>
            <a:fillRect/>
          </a:stretch>
        </p:blipFill>
        <p:spPr>
          <a:xfrm>
            <a:off x="9523689" y="1950352"/>
            <a:ext cx="2326641" cy="1260923"/>
          </a:xfrm>
          <a:prstGeom prst="rect">
            <a:avLst/>
          </a:prstGeom>
        </p:spPr>
      </p:pic>
      <p:sp>
        <p:nvSpPr>
          <p:cNvPr id="5" name="スライド番号プレースホルダー 4"/>
          <p:cNvSpPr>
            <a:spLocks noGrp="1"/>
          </p:cNvSpPr>
          <p:nvPr>
            <p:ph type="sldNum" sz="quarter" idx="12"/>
          </p:nvPr>
        </p:nvSpPr>
        <p:spPr/>
        <p:txBody>
          <a:bodyPr/>
          <a:lstStyle/>
          <a:p>
            <a:fld id="{47228C29-2B79-4EE8-9B27-8EAFC38607DB}" type="slidenum">
              <a:rPr kumimoji="1" lang="ja-JP" altLang="en-US" smtClean="0"/>
              <a:t>20</a:t>
            </a:fld>
            <a:endParaRPr kumimoji="1" lang="ja-JP" altLang="en-US" dirty="0"/>
          </a:p>
        </p:txBody>
      </p:sp>
      <p:sp>
        <p:nvSpPr>
          <p:cNvPr id="17" name="正方形/長方形 16"/>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4"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18" name="テキスト ボックス 17"/>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２</a:t>
            </a:r>
            <a:r>
              <a:rPr lang="ja-JP" altLang="en-US" sz="3600" b="1" dirty="0" smtClean="0">
                <a:solidFill>
                  <a:srgbClr val="002060"/>
                </a:solidFill>
              </a:rPr>
              <a:t>．</a:t>
            </a:r>
            <a:r>
              <a:rPr lang="ja-JP" altLang="en-US" sz="3600" b="1" dirty="0" err="1" smtClean="0">
                <a:solidFill>
                  <a:srgbClr val="002060"/>
                </a:solidFill>
              </a:rPr>
              <a:t>じちろう</a:t>
            </a:r>
            <a:r>
              <a:rPr lang="ja-JP" altLang="en-US" sz="3600" b="1" dirty="0" smtClean="0">
                <a:solidFill>
                  <a:srgbClr val="002060"/>
                </a:solidFill>
              </a:rPr>
              <a:t>マイカー共済（１）</a:t>
            </a:r>
            <a:endParaRPr lang="ja-JP" altLang="en-US" sz="3600" b="1" dirty="0">
              <a:solidFill>
                <a:srgbClr val="002060"/>
              </a:solidFill>
            </a:endParaRPr>
          </a:p>
        </p:txBody>
      </p:sp>
      <p:pic>
        <p:nvPicPr>
          <p:cNvPr id="6" name="図 5" descr="画面の領域"/>
          <p:cNvPicPr>
            <a:picLocks noChangeAspect="1"/>
          </p:cNvPicPr>
          <p:nvPr/>
        </p:nvPicPr>
        <p:blipFill rotWithShape="1">
          <a:blip r:embed="rId5">
            <a:extLst>
              <a:ext uri="{28A0092B-C50C-407E-A947-70E740481C1C}">
                <a14:useLocalDpi xmlns:a14="http://schemas.microsoft.com/office/drawing/2010/main" val="0"/>
              </a:ext>
            </a:extLst>
          </a:blip>
          <a:srcRect l="4684" t="7045" r="3802" b="7272"/>
          <a:stretch/>
        </p:blipFill>
        <p:spPr>
          <a:xfrm>
            <a:off x="504875" y="3587279"/>
            <a:ext cx="5383497" cy="2684005"/>
          </a:xfrm>
          <a:prstGeom prst="rect">
            <a:avLst/>
          </a:prstGeom>
        </p:spPr>
      </p:pic>
      <p:pic>
        <p:nvPicPr>
          <p:cNvPr id="7" name="図 6"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300" y="3755258"/>
            <a:ext cx="5247642" cy="2426129"/>
          </a:xfrm>
          <a:prstGeom prst="rect">
            <a:avLst/>
          </a:prstGeom>
        </p:spPr>
      </p:pic>
    </p:spTree>
    <p:extLst>
      <p:ext uri="{BB962C8B-B14F-4D97-AF65-F5344CB8AC3E}">
        <p14:creationId xmlns:p14="http://schemas.microsoft.com/office/powerpoint/2010/main" val="30117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角丸四角形 21"/>
          <p:cNvSpPr/>
          <p:nvPr/>
        </p:nvSpPr>
        <p:spPr bwMode="gray">
          <a:xfrm>
            <a:off x="759187" y="1303123"/>
            <a:ext cx="6588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bwMode="gray">
          <a:xfrm>
            <a:off x="396106" y="2928231"/>
            <a:ext cx="10945477" cy="3548417"/>
          </a:xfrm>
          <a:prstGeom prst="ellipse">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3457" y="5276430"/>
            <a:ext cx="5442857" cy="369332"/>
          </a:xfrm>
          <a:prstGeom prst="rect">
            <a:avLst/>
          </a:prstGeom>
          <a:noFill/>
        </p:spPr>
        <p:txBody>
          <a:bodyPr wrap="square" rtlCol="0">
            <a:spAutoFit/>
          </a:bodyPr>
          <a:lstStyle/>
          <a:p>
            <a:endParaRPr kumimoji="1" lang="ja-JP" altLang="en-US" dirty="0"/>
          </a:p>
        </p:txBody>
      </p:sp>
      <p:graphicFrame>
        <p:nvGraphicFramePr>
          <p:cNvPr id="5" name="図表 4">
            <a:extLst>
              <a:ext uri="{FF2B5EF4-FFF2-40B4-BE49-F238E27FC236}">
                <a16:creationId xmlns:a16="http://schemas.microsoft.com/office/drawing/2014/main" id="{8621663F-EC02-4138-9C1C-5A0608CFF022}"/>
              </a:ext>
            </a:extLst>
          </p:cNvPr>
          <p:cNvGraphicFramePr/>
          <p:nvPr>
            <p:extLst>
              <p:ext uri="{D42A27DB-BD31-4B8C-83A1-F6EECF244321}">
                <p14:modId xmlns:p14="http://schemas.microsoft.com/office/powerpoint/2010/main" val="2298583564"/>
              </p:ext>
            </p:extLst>
          </p:nvPr>
        </p:nvGraphicFramePr>
        <p:xfrm>
          <a:off x="3982784" y="2436850"/>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右矢印 7"/>
          <p:cNvSpPr/>
          <p:nvPr/>
        </p:nvSpPr>
        <p:spPr>
          <a:xfrm>
            <a:off x="729761" y="1801906"/>
            <a:ext cx="10207869" cy="1450683"/>
          </a:xfrm>
          <a:prstGeom prst="rightArrow">
            <a:avLst>
              <a:gd name="adj1" fmla="val 69677"/>
              <a:gd name="adj2" fmla="val 50000"/>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40422" y="2317767"/>
            <a:ext cx="10197208" cy="584775"/>
          </a:xfrm>
          <a:prstGeom prst="rect">
            <a:avLst/>
          </a:prstGeom>
          <a:noFill/>
        </p:spPr>
        <p:txBody>
          <a:bodyPr wrap="square" rtlCol="0">
            <a:spAutoFit/>
          </a:bodyPr>
          <a:lstStyle/>
          <a:p>
            <a:pPr algn="ctr"/>
            <a:r>
              <a:rPr lang="ja-JP" altLang="en-US" sz="3200" b="1" dirty="0" smtClean="0">
                <a:solidFill>
                  <a:schemeClr val="accent3">
                    <a:lumMod val="50000"/>
                  </a:schemeClr>
                </a:solidFill>
              </a:rPr>
              <a:t>弁護士費用等補償特約で、失職を防ぐ！</a:t>
            </a:r>
            <a:endParaRPr lang="en-US" altLang="ja-JP" sz="3200" b="1" dirty="0">
              <a:solidFill>
                <a:schemeClr val="accent3">
                  <a:lumMod val="50000"/>
                </a:schemeClr>
              </a:solidFill>
            </a:endParaRPr>
          </a:p>
        </p:txBody>
      </p:sp>
      <p:sp>
        <p:nvSpPr>
          <p:cNvPr id="11" name="スライド番号プレースホルダー 5" hidden="1"/>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25</a:t>
            </a:r>
            <a:endParaRPr lang="ja-JP" altLang="en-US" sz="2000" dirty="0">
              <a:solidFill>
                <a:schemeClr val="bg1"/>
              </a:solidFill>
              <a:latin typeface="+mn-ea"/>
            </a:endParaRPr>
          </a:p>
        </p:txBody>
      </p:sp>
      <p:sp>
        <p:nvSpPr>
          <p:cNvPr id="12" name="テキスト ボックス 11"/>
          <p:cNvSpPr txBox="1"/>
          <p:nvPr/>
        </p:nvSpPr>
        <p:spPr bwMode="gray">
          <a:xfrm>
            <a:off x="1103944" y="3558440"/>
            <a:ext cx="9833686" cy="2492990"/>
          </a:xfrm>
          <a:prstGeom prst="rect">
            <a:avLst/>
          </a:prstGeom>
          <a:solidFill>
            <a:schemeClr val="bg1">
              <a:alpha val="0"/>
            </a:schemeClr>
          </a:solidFill>
        </p:spPr>
        <p:txBody>
          <a:bodyPr wrap="square" rtlCol="0">
            <a:spAutoFit/>
          </a:bodyPr>
          <a:lstStyle/>
          <a:p>
            <a:r>
              <a:rPr lang="ja-JP" altLang="en-US" sz="3600" b="1" dirty="0" smtClean="0">
                <a:solidFill>
                  <a:schemeClr val="bg2">
                    <a:lumMod val="10000"/>
                  </a:schemeClr>
                </a:solidFill>
              </a:rPr>
              <a:t>①特別な条例がない限り公務員は</a:t>
            </a:r>
            <a:r>
              <a:rPr lang="ja-JP" altLang="en-US" sz="3600" b="1" u="sng" dirty="0" smtClean="0">
                <a:solidFill>
                  <a:srgbClr val="C00000"/>
                </a:solidFill>
              </a:rPr>
              <a:t>禁錮刑以上で</a:t>
            </a:r>
            <a:endParaRPr lang="en-US" altLang="ja-JP" sz="3600" b="1" u="sng" dirty="0" smtClean="0">
              <a:solidFill>
                <a:srgbClr val="C00000"/>
              </a:solidFill>
            </a:endParaRPr>
          </a:p>
          <a:p>
            <a:r>
              <a:rPr lang="ja-JP" altLang="en-US" sz="3600" b="1" dirty="0">
                <a:solidFill>
                  <a:srgbClr val="C00000"/>
                </a:solidFill>
              </a:rPr>
              <a:t>　</a:t>
            </a:r>
            <a:r>
              <a:rPr lang="ja-JP" altLang="en-US" sz="3600" b="1" u="sng" dirty="0" smtClean="0">
                <a:solidFill>
                  <a:srgbClr val="C00000"/>
                </a:solidFill>
              </a:rPr>
              <a:t>自動的に失職＝生活が破綻する危険性</a:t>
            </a:r>
            <a:endParaRPr lang="en-US" altLang="ja-JP" sz="3600" b="1" u="sng" dirty="0" smtClean="0">
              <a:solidFill>
                <a:srgbClr val="C00000"/>
              </a:solidFill>
            </a:endParaRPr>
          </a:p>
          <a:p>
            <a:endParaRPr lang="en-US" altLang="ja-JP" sz="1200" b="1" dirty="0">
              <a:solidFill>
                <a:schemeClr val="tx1">
                  <a:lumMod val="65000"/>
                  <a:lumOff val="35000"/>
                </a:schemeClr>
              </a:solidFill>
            </a:endParaRPr>
          </a:p>
          <a:p>
            <a:r>
              <a:rPr lang="ja-JP" altLang="en-US" sz="3600" b="1" dirty="0" smtClean="0">
                <a:solidFill>
                  <a:schemeClr val="bg2">
                    <a:lumMod val="10000"/>
                  </a:schemeClr>
                </a:solidFill>
              </a:rPr>
              <a:t>②弁護士・組合・</a:t>
            </a:r>
            <a:r>
              <a:rPr lang="ja-JP" altLang="en-US" sz="3600" b="1" dirty="0" err="1" smtClean="0">
                <a:solidFill>
                  <a:schemeClr val="bg2">
                    <a:lumMod val="10000"/>
                  </a:schemeClr>
                </a:solidFill>
              </a:rPr>
              <a:t>じちろう</a:t>
            </a:r>
            <a:r>
              <a:rPr lang="ja-JP" altLang="en-US" sz="3600" b="1" dirty="0" smtClean="0">
                <a:solidFill>
                  <a:schemeClr val="bg2">
                    <a:lumMod val="10000"/>
                  </a:schemeClr>
                </a:solidFill>
              </a:rPr>
              <a:t>共済の　</a:t>
            </a:r>
            <a:endParaRPr lang="en-US" altLang="ja-JP" sz="3600" b="1" dirty="0" smtClean="0">
              <a:solidFill>
                <a:schemeClr val="bg2">
                  <a:lumMod val="10000"/>
                </a:schemeClr>
              </a:solidFill>
            </a:endParaRPr>
          </a:p>
          <a:p>
            <a:r>
              <a:rPr lang="ja-JP" altLang="en-US" sz="3600" b="1" dirty="0">
                <a:solidFill>
                  <a:schemeClr val="bg2">
                    <a:lumMod val="10000"/>
                  </a:schemeClr>
                </a:solidFill>
              </a:rPr>
              <a:t>　</a:t>
            </a:r>
            <a:r>
              <a:rPr lang="ja-JP" altLang="en-US" sz="3600" b="1" dirty="0" smtClean="0">
                <a:solidFill>
                  <a:schemeClr val="bg2">
                    <a:lumMod val="10000"/>
                  </a:schemeClr>
                </a:solidFill>
              </a:rPr>
              <a:t>協力体制で失職防止の取り組みを制度化</a:t>
            </a:r>
            <a:endParaRPr lang="en-US" altLang="ja-JP" sz="1200" b="1" u="sng" dirty="0" smtClean="0">
              <a:solidFill>
                <a:schemeClr val="bg2">
                  <a:lumMod val="10000"/>
                </a:schemeClr>
              </a:solidFill>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21</a:t>
            </a:fld>
            <a:endParaRPr kumimoji="1" lang="ja-JP" altLang="en-US" dirty="0"/>
          </a:p>
        </p:txBody>
      </p:sp>
      <p:sp>
        <p:nvSpPr>
          <p:cNvPr id="17" name="正方形/長方形 16"/>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20"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21" name="テキスト ボックス 20"/>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２</a:t>
            </a:r>
            <a:r>
              <a:rPr lang="ja-JP" altLang="en-US" sz="3600" b="1" dirty="0" smtClean="0">
                <a:solidFill>
                  <a:srgbClr val="002060"/>
                </a:solidFill>
              </a:rPr>
              <a:t>．</a:t>
            </a:r>
            <a:r>
              <a:rPr lang="ja-JP" altLang="en-US" sz="3600" b="1" dirty="0" err="1" smtClean="0">
                <a:solidFill>
                  <a:srgbClr val="002060"/>
                </a:solidFill>
              </a:rPr>
              <a:t>じちろう</a:t>
            </a:r>
            <a:r>
              <a:rPr lang="ja-JP" altLang="en-US" sz="3600" b="1" dirty="0" smtClean="0">
                <a:solidFill>
                  <a:srgbClr val="002060"/>
                </a:solidFill>
              </a:rPr>
              <a:t>マイカー共済（２）</a:t>
            </a:r>
            <a:endParaRPr lang="ja-JP" altLang="en-US" sz="3600" b="1" dirty="0">
              <a:solidFill>
                <a:srgbClr val="002060"/>
              </a:solidFill>
            </a:endParaRPr>
          </a:p>
        </p:txBody>
      </p:sp>
    </p:spTree>
    <p:extLst>
      <p:ext uri="{BB962C8B-B14F-4D97-AF65-F5344CB8AC3E}">
        <p14:creationId xmlns:p14="http://schemas.microsoft.com/office/powerpoint/2010/main" val="34811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bwMode="gray">
          <a:xfrm>
            <a:off x="759187" y="1303123"/>
            <a:ext cx="6588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7228C29-2B79-4EE8-9B27-8EAFC38607DB}" type="slidenum">
              <a:rPr kumimoji="1" lang="ja-JP" altLang="en-US" smtClean="0"/>
              <a:t>22</a:t>
            </a:fld>
            <a:endParaRPr kumimoji="1" lang="ja-JP" altLang="en-US" dirty="0"/>
          </a:p>
        </p:txBody>
      </p:sp>
      <p:sp>
        <p:nvSpPr>
          <p:cNvPr id="26" name="正方形/長方形 25"/>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22" name="テキスト ボックス 8"/>
          <p:cNvSpPr txBox="1"/>
          <p:nvPr/>
        </p:nvSpPr>
        <p:spPr>
          <a:xfrm>
            <a:off x="2857310" y="5575858"/>
            <a:ext cx="5442857"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dirty="0"/>
          </a:p>
        </p:txBody>
      </p:sp>
      <p:sp>
        <p:nvSpPr>
          <p:cNvPr id="23" name="タイトル 1">
            <a:extLst>
              <a:ext uri="{FF2B5EF4-FFF2-40B4-BE49-F238E27FC236}">
                <a16:creationId xmlns:a16="http://schemas.microsoft.com/office/drawing/2014/main" id="{19304E83-A4F0-49C5-BB01-F5773509A2B3}"/>
              </a:ext>
            </a:extLst>
          </p:cNvPr>
          <p:cNvSpPr txBox="1">
            <a:spLocks/>
          </p:cNvSpPr>
          <p:nvPr/>
        </p:nvSpPr>
        <p:spPr>
          <a:xfrm>
            <a:off x="745381" y="1870793"/>
            <a:ext cx="3611637" cy="714091"/>
          </a:xfrm>
          <a:prstGeom prst="rect">
            <a:avLst/>
          </a:prstGeom>
        </p:spPr>
        <p:txBody>
          <a:bodyPr vert="horz" lIns="91440" tIns="45720" rIns="91440" bIns="45720" rtlCol="0" anchor="b" anchorCtr="0">
            <a:normAutofit lnSpcReduction="100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4400" b="1" dirty="0" smtClean="0">
                <a:solidFill>
                  <a:schemeClr val="accent1">
                    <a:lumMod val="50000"/>
                  </a:schemeClr>
                </a:solidFill>
                <a:latin typeface="Meiryo UI" panose="020B0604030504040204" pitchFamily="50" charset="-128"/>
                <a:ea typeface="Meiryo UI" panose="020B0604030504040204" pitchFamily="50" charset="-128"/>
              </a:rPr>
              <a:t>見積り方法</a:t>
            </a:r>
            <a:endParaRPr lang="ja-JP" altLang="en-US" sz="4400" b="1" dirty="0">
              <a:solidFill>
                <a:schemeClr val="accent1">
                  <a:lumMod val="50000"/>
                </a:schemeClr>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rotWithShape="1">
          <a:blip r:embed="rId3"/>
          <a:srcRect t="6081" r="53009" b="12428"/>
          <a:stretch/>
        </p:blipFill>
        <p:spPr>
          <a:xfrm>
            <a:off x="8199594" y="2859313"/>
            <a:ext cx="3645266" cy="3437567"/>
          </a:xfrm>
          <a:prstGeom prst="rect">
            <a:avLst/>
          </a:prstGeom>
        </p:spPr>
      </p:pic>
      <p:sp>
        <p:nvSpPr>
          <p:cNvPr id="27" name="正方形/長方形 26"/>
          <p:cNvSpPr/>
          <p:nvPr/>
        </p:nvSpPr>
        <p:spPr>
          <a:xfrm>
            <a:off x="10377595" y="5919501"/>
            <a:ext cx="1478488" cy="25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テキスト ボックス 13"/>
          <p:cNvSpPr txBox="1"/>
          <p:nvPr/>
        </p:nvSpPr>
        <p:spPr>
          <a:xfrm>
            <a:off x="7354899" y="1652767"/>
            <a:ext cx="3042458"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b="1" dirty="0" smtClean="0">
                <a:solidFill>
                  <a:schemeClr val="accent1">
                    <a:lumMod val="50000"/>
                  </a:schemeClr>
                </a:solidFill>
              </a:rPr>
              <a:t>実際に見積もり</a:t>
            </a:r>
            <a:endParaRPr kumimoji="1" lang="en-US" altLang="ja-JP" sz="2000" b="1" dirty="0" smtClean="0">
              <a:solidFill>
                <a:schemeClr val="accent1">
                  <a:lumMod val="50000"/>
                </a:schemeClr>
              </a:solidFill>
            </a:endParaRPr>
          </a:p>
          <a:p>
            <a:pPr algn="ctr"/>
            <a:r>
              <a:rPr kumimoji="1" lang="ja-JP" altLang="en-US" sz="2000" b="1" dirty="0" smtClean="0">
                <a:solidFill>
                  <a:schemeClr val="accent1">
                    <a:lumMod val="50000"/>
                  </a:schemeClr>
                </a:solidFill>
              </a:rPr>
              <a:t>をした方のうち</a:t>
            </a:r>
            <a:endParaRPr kumimoji="1" lang="en-US" altLang="ja-JP" sz="2000" b="1" dirty="0" smtClean="0">
              <a:solidFill>
                <a:schemeClr val="accent1">
                  <a:lumMod val="50000"/>
                </a:schemeClr>
              </a:solidFill>
            </a:endParaRPr>
          </a:p>
          <a:p>
            <a:pPr algn="ctr"/>
            <a:r>
              <a:rPr kumimoji="1" lang="ja-JP" altLang="en-US" sz="3200" b="1" dirty="0" smtClean="0">
                <a:solidFill>
                  <a:srgbClr val="FF0000"/>
                </a:solidFill>
              </a:rPr>
              <a:t>約</a:t>
            </a:r>
            <a:r>
              <a:rPr lang="en-US" altLang="ja-JP" sz="3200" b="1" dirty="0">
                <a:solidFill>
                  <a:srgbClr val="FF0000"/>
                </a:solidFill>
              </a:rPr>
              <a:t>8</a:t>
            </a:r>
            <a:r>
              <a:rPr kumimoji="1" lang="ja-JP" altLang="en-US" sz="3200" b="1" dirty="0" smtClean="0">
                <a:solidFill>
                  <a:srgbClr val="FF0000"/>
                </a:solidFill>
              </a:rPr>
              <a:t>割</a:t>
            </a:r>
            <a:r>
              <a:rPr lang="ja-JP" altLang="en-US" sz="3200" b="1" dirty="0">
                <a:solidFill>
                  <a:srgbClr val="FF0000"/>
                </a:solidFill>
              </a:rPr>
              <a:t>が</a:t>
            </a:r>
            <a:r>
              <a:rPr kumimoji="1" lang="ja-JP" altLang="en-US" sz="3200" b="1" dirty="0" smtClean="0">
                <a:solidFill>
                  <a:srgbClr val="FF0000"/>
                </a:solidFill>
              </a:rPr>
              <a:t>切替！</a:t>
            </a:r>
            <a:endParaRPr kumimoji="1" lang="en-US" altLang="ja-JP" sz="3200" b="1" dirty="0" smtClean="0">
              <a:solidFill>
                <a:srgbClr val="FF0000"/>
              </a:solidFill>
            </a:endParaRPr>
          </a:p>
        </p:txBody>
      </p:sp>
      <p:pic>
        <p:nvPicPr>
          <p:cNvPr id="29" name="図 28"/>
          <p:cNvPicPr>
            <a:picLocks noChangeAspect="1"/>
          </p:cNvPicPr>
          <p:nvPr/>
        </p:nvPicPr>
        <p:blipFill>
          <a:blip r:embed="rId4">
            <a:extLst/>
          </a:blip>
          <a:stretch>
            <a:fillRect/>
          </a:stretch>
        </p:blipFill>
        <p:spPr>
          <a:xfrm>
            <a:off x="5804521" y="1701730"/>
            <a:ext cx="1670401" cy="1312625"/>
          </a:xfrm>
          <a:prstGeom prst="rect">
            <a:avLst/>
          </a:prstGeom>
        </p:spPr>
      </p:pic>
      <p:sp>
        <p:nvSpPr>
          <p:cNvPr id="24" name="正方形/長方形 23"/>
          <p:cNvSpPr/>
          <p:nvPr/>
        </p:nvSpPr>
        <p:spPr>
          <a:xfrm>
            <a:off x="641553" y="2763478"/>
            <a:ext cx="7696716" cy="36163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dirty="0" smtClean="0">
                <a:solidFill>
                  <a:srgbClr val="002060"/>
                </a:solidFill>
                <a:latin typeface="Meiryo UI" panose="020B0604030504040204" pitchFamily="50" charset="-128"/>
                <a:ea typeface="Meiryo UI" panose="020B0604030504040204" pitchFamily="50" charset="-128"/>
              </a:rPr>
              <a:t>①　</a:t>
            </a:r>
            <a:r>
              <a:rPr lang="ja-JP" altLang="en-US" sz="2400" b="1" dirty="0">
                <a:solidFill>
                  <a:srgbClr val="002060"/>
                </a:solidFill>
                <a:latin typeface="Meiryo UI" panose="020B0604030504040204" pitchFamily="50" charset="-128"/>
                <a:ea typeface="Meiryo UI" panose="020B0604030504040204" pitchFamily="50" charset="-128"/>
              </a:rPr>
              <a:t>組合</a:t>
            </a:r>
            <a:r>
              <a:rPr lang="ja-JP" altLang="en-US" sz="2400" b="1" dirty="0" smtClean="0">
                <a:solidFill>
                  <a:srgbClr val="002060"/>
                </a:solidFill>
                <a:latin typeface="Meiryo UI" panose="020B0604030504040204" pitchFamily="50" charset="-128"/>
                <a:ea typeface="Meiryo UI" panose="020B0604030504040204" pitchFamily="50" charset="-128"/>
              </a:rPr>
              <a:t>経由で共済県支部に依頼</a:t>
            </a:r>
            <a:endParaRPr lang="en-US" altLang="ja-JP" sz="2400" b="1"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以下３点</a:t>
            </a:r>
            <a:r>
              <a:rPr lang="ja-JP" altLang="en-US" sz="2400" dirty="0">
                <a:solidFill>
                  <a:schemeClr val="tx1">
                    <a:lumMod val="50000"/>
                  </a:schemeClr>
                </a:solidFill>
                <a:latin typeface="Meiryo UI" panose="020B0604030504040204" pitchFamily="50" charset="-128"/>
                <a:ea typeface="Meiryo UI" panose="020B0604030504040204" pitchFamily="50" charset="-128"/>
              </a:rPr>
              <a:t>を用意していただき</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a:t>
            </a:r>
            <a:r>
              <a:rPr lang="ja-JP" altLang="en-US" sz="2400" dirty="0">
                <a:solidFill>
                  <a:schemeClr val="tx1">
                    <a:lumMod val="50000"/>
                  </a:schemeClr>
                </a:solidFill>
                <a:latin typeface="Meiryo UI" panose="020B0604030504040204" pitchFamily="50" charset="-128"/>
                <a:ea typeface="Meiryo UI" panose="020B0604030504040204" pitchFamily="50" charset="-128"/>
              </a:rPr>
              <a:t>組合</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から</a:t>
            </a:r>
            <a:r>
              <a:rPr lang="ja-JP" altLang="en-US" sz="2400" dirty="0">
                <a:solidFill>
                  <a:schemeClr val="tx1">
                    <a:lumMod val="50000"/>
                  </a:schemeClr>
                </a:solidFill>
                <a:latin typeface="Meiryo UI" panose="020B0604030504040204" pitchFamily="50" charset="-128"/>
                <a:ea typeface="Meiryo UI" panose="020B0604030504040204" pitchFamily="50" charset="-128"/>
              </a:rPr>
              <a:t>共済県支部に</a:t>
            </a:r>
            <a:r>
              <a:rPr lang="en-US" altLang="ja-JP" sz="2400" dirty="0">
                <a:solidFill>
                  <a:schemeClr val="tx1">
                    <a:lumMod val="50000"/>
                  </a:schemeClr>
                </a:solidFill>
                <a:latin typeface="Meiryo UI" panose="020B0604030504040204" pitchFamily="50" charset="-128"/>
                <a:ea typeface="Meiryo UI" panose="020B0604030504040204" pitchFamily="50" charset="-128"/>
              </a:rPr>
              <a:t>FAX</a:t>
            </a:r>
          </a:p>
          <a:p>
            <a:r>
              <a:rPr lang="ja-JP" altLang="en-US" sz="2400" dirty="0" smtClean="0">
                <a:solidFill>
                  <a:srgbClr val="0000FF"/>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①　加入している自動車保険証券（共済証書）の写し</a:t>
            </a:r>
            <a:endParaRPr lang="en-US" altLang="ja-JP" sz="2400" u="sng"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rgbClr val="002060"/>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②　車検証の写し</a:t>
            </a:r>
            <a:endParaRPr lang="en-US" altLang="ja-JP" sz="2400" u="sng"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rgbClr val="002060"/>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③　見積もり依頼書</a:t>
            </a:r>
            <a:endParaRPr lang="en-US" altLang="ja-JP" sz="2400" u="sng" dirty="0" smtClean="0">
              <a:solidFill>
                <a:srgbClr val="002060"/>
              </a:solidFill>
              <a:latin typeface="Meiryo UI" panose="020B0604030504040204" pitchFamily="50" charset="-128"/>
              <a:ea typeface="Meiryo UI" panose="020B0604030504040204" pitchFamily="50" charset="-128"/>
            </a:endParaRPr>
          </a:p>
          <a:p>
            <a:endParaRPr lang="en-US" altLang="ja-JP" sz="1100" b="1" dirty="0" smtClean="0">
              <a:solidFill>
                <a:srgbClr val="002060"/>
              </a:solidFill>
              <a:latin typeface="Meiryo UI" panose="020B0604030504040204" pitchFamily="50" charset="-128"/>
              <a:ea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rPr>
              <a:t>②</a:t>
            </a:r>
            <a:r>
              <a:rPr lang="ja-JP" altLang="en-US" sz="2400" b="1" dirty="0">
                <a:solidFill>
                  <a:srgbClr val="002060"/>
                </a:solidFill>
                <a:latin typeface="Meiryo UI" panose="020B0604030504040204" pitchFamily="50" charset="-128"/>
                <a:ea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rPr>
              <a:t>組合員自身でネットで見積もり</a:t>
            </a:r>
            <a:endParaRPr lang="en-US" altLang="ja-JP" sz="2400" b="1" dirty="0" smtClean="0">
              <a:solidFill>
                <a:srgbClr val="002060"/>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endParaRPr lang="en-US" altLang="zh-CN" sz="1100" dirty="0">
              <a:solidFill>
                <a:schemeClr val="tx1">
                  <a:lumMod val="50000"/>
                </a:schemeClr>
              </a:solidFill>
              <a:latin typeface="Meiryo UI" panose="020B0604030504040204" pitchFamily="50" charset="-128"/>
              <a:ea typeface="Meiryo UI" panose="020B0604030504040204" pitchFamily="50" charset="-128"/>
            </a:endParaRPr>
          </a:p>
          <a:p>
            <a:r>
              <a:rPr lang="zh-CN" altLang="en-US" sz="2000" dirty="0" smtClean="0">
                <a:solidFill>
                  <a:schemeClr val="tx1">
                    <a:lumMod val="50000"/>
                  </a:schemeClr>
                </a:solidFill>
                <a:latin typeface="Meiryo UI" panose="020B0604030504040204" pitchFamily="50" charset="-128"/>
                <a:ea typeface="Meiryo UI" panose="020B0604030504040204" pitchFamily="50" charset="-128"/>
              </a:rPr>
              <a:t>アクセスコード</a:t>
            </a:r>
            <a:r>
              <a:rPr lang="zh-CN" altLang="en-US" sz="2000" dirty="0">
                <a:solidFill>
                  <a:schemeClr val="tx1">
                    <a:lumMod val="50000"/>
                  </a:schemeClr>
                </a:solidFill>
                <a:latin typeface="Meiryo UI" panose="020B0604030504040204" pitchFamily="50" charset="-128"/>
                <a:ea typeface="Meiryo UI" panose="020B0604030504040204" pitchFamily="50" charset="-128"/>
              </a:rPr>
              <a:t>：</a:t>
            </a:r>
            <a:r>
              <a:rPr lang="en-US" altLang="zh-CN" sz="2000" dirty="0" err="1">
                <a:solidFill>
                  <a:srgbClr val="0000FF"/>
                </a:solidFill>
                <a:latin typeface="Meiryo UI" panose="020B0604030504040204" pitchFamily="50" charset="-128"/>
                <a:ea typeface="Meiryo UI" panose="020B0604030504040204" pitchFamily="50" charset="-128"/>
              </a:rPr>
              <a:t>jichiro</a:t>
            </a:r>
            <a:r>
              <a:rPr lang="en-US" altLang="zh-CN" sz="2000" dirty="0">
                <a:latin typeface="Meiryo UI" panose="020B0604030504040204" pitchFamily="50" charset="-128"/>
                <a:ea typeface="Meiryo UI" panose="020B0604030504040204" pitchFamily="50" charset="-128"/>
              </a:rPr>
              <a:t> </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r>
              <a:rPr lang="zh-CN" altLang="en-US" sz="2000" dirty="0">
                <a:solidFill>
                  <a:schemeClr val="tx1">
                    <a:lumMod val="50000"/>
                  </a:schemeClr>
                </a:solidFill>
                <a:latin typeface="Meiryo UI" panose="020B0604030504040204" pitchFamily="50" charset="-128"/>
                <a:ea typeface="Meiryo UI" panose="020B0604030504040204" pitchFamily="50" charset="-128"/>
              </a:rPr>
              <a:t>半角英数字</a:t>
            </a:r>
            <a:r>
              <a:rPr lang="en-US" altLang="zh-CN" sz="2000" dirty="0" smtClean="0">
                <a:solidFill>
                  <a:schemeClr val="tx1">
                    <a:lumMod val="50000"/>
                  </a:schemeClr>
                </a:solidFill>
                <a:latin typeface="Meiryo UI" panose="020B0604030504040204" pitchFamily="50" charset="-128"/>
                <a:ea typeface="Meiryo UI" panose="020B0604030504040204" pitchFamily="50" charset="-128"/>
              </a:rPr>
              <a:t>)</a:t>
            </a:r>
            <a:endParaRPr lang="en-US" altLang="ja-JP" sz="2000" dirty="0" smtClean="0">
              <a:solidFill>
                <a:schemeClr val="tx1">
                  <a:lumMod val="50000"/>
                </a:schemeClr>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671872" y="5234609"/>
            <a:ext cx="6389109" cy="793175"/>
            <a:chOff x="671872" y="5234609"/>
            <a:chExt cx="6389109" cy="793175"/>
          </a:xfrm>
        </p:grpSpPr>
        <p:grpSp>
          <p:nvGrpSpPr>
            <p:cNvPr id="31" name="グループ化 30"/>
            <p:cNvGrpSpPr/>
            <p:nvPr/>
          </p:nvGrpSpPr>
          <p:grpSpPr>
            <a:xfrm>
              <a:off x="671872" y="5234609"/>
              <a:ext cx="6142893" cy="609600"/>
              <a:chOff x="2508738" y="2502512"/>
              <a:chExt cx="6142893" cy="609600"/>
            </a:xfrm>
          </p:grpSpPr>
          <p:sp>
            <p:nvSpPr>
              <p:cNvPr id="33" name="角丸四角形 32"/>
              <p:cNvSpPr/>
              <p:nvPr/>
            </p:nvSpPr>
            <p:spPr>
              <a:xfrm>
                <a:off x="2508738" y="2502512"/>
                <a:ext cx="6142893" cy="609600"/>
              </a:xfrm>
              <a:prstGeom prst="roundRect">
                <a:avLst>
                  <a:gd name="adj" fmla="val 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3200" dirty="0" smtClean="0">
                    <a:solidFill>
                      <a:schemeClr val="tx1">
                        <a:lumMod val="75000"/>
                        <a:lumOff val="25000"/>
                      </a:schemeClr>
                    </a:solidFill>
                  </a:rPr>
                  <a:t>　</a:t>
                </a:r>
                <a:r>
                  <a:rPr kumimoji="1" lang="ja-JP" altLang="en-US" sz="3200" dirty="0" err="1" smtClean="0">
                    <a:solidFill>
                      <a:schemeClr val="tx1">
                        <a:lumMod val="75000"/>
                        <a:lumOff val="25000"/>
                      </a:schemeClr>
                    </a:solidFill>
                  </a:rPr>
                  <a:t>じちろう</a:t>
                </a:r>
                <a:r>
                  <a:rPr kumimoji="1" lang="ja-JP" altLang="en-US" sz="3200" dirty="0" smtClean="0">
                    <a:solidFill>
                      <a:schemeClr val="tx1">
                        <a:lumMod val="75000"/>
                        <a:lumOff val="25000"/>
                      </a:schemeClr>
                    </a:solidFill>
                  </a:rPr>
                  <a:t>マイカー共済</a:t>
                </a:r>
                <a:endParaRPr kumimoji="1" lang="ja-JP" altLang="en-US" sz="3200" dirty="0">
                  <a:solidFill>
                    <a:schemeClr val="tx1">
                      <a:lumMod val="75000"/>
                      <a:lumOff val="25000"/>
                    </a:schemeClr>
                  </a:solidFill>
                </a:endParaRPr>
              </a:p>
            </p:txBody>
          </p:sp>
          <p:sp>
            <p:nvSpPr>
              <p:cNvPr id="34" name="角丸四角形 33"/>
              <p:cNvSpPr/>
              <p:nvPr/>
            </p:nvSpPr>
            <p:spPr>
              <a:xfrm>
                <a:off x="7574280" y="2502513"/>
                <a:ext cx="1077351" cy="609599"/>
              </a:xfrm>
              <a:prstGeom prst="roundRect">
                <a:avLst>
                  <a:gd name="adj"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5" name="フリーフォーム 34"/>
              <p:cNvSpPr/>
              <p:nvPr/>
            </p:nvSpPr>
            <p:spPr>
              <a:xfrm rot="18742341">
                <a:off x="7911271" y="2515199"/>
                <a:ext cx="402194" cy="619104"/>
              </a:xfrm>
              <a:custGeom>
                <a:avLst/>
                <a:gdLst>
                  <a:gd name="connsiteX0" fmla="*/ 392152 w 515819"/>
                  <a:gd name="connsiteY0" fmla="*/ 135448 h 794005"/>
                  <a:gd name="connsiteX1" fmla="*/ 135448 w 515819"/>
                  <a:gd name="connsiteY1" fmla="*/ 123667 h 794005"/>
                  <a:gd name="connsiteX2" fmla="*/ 123668 w 515819"/>
                  <a:gd name="connsiteY2" fmla="*/ 380371 h 794005"/>
                  <a:gd name="connsiteX3" fmla="*/ 380371 w 515819"/>
                  <a:gd name="connsiteY3" fmla="*/ 392152 h 794005"/>
                  <a:gd name="connsiteX4" fmla="*/ 392152 w 515819"/>
                  <a:gd name="connsiteY4" fmla="*/ 135448 h 794005"/>
                  <a:gd name="connsiteX5" fmla="*/ 448447 w 515819"/>
                  <a:gd name="connsiteY5" fmla="*/ 84094 h 794005"/>
                  <a:gd name="connsiteX6" fmla="*/ 431726 w 515819"/>
                  <a:gd name="connsiteY6" fmla="*/ 448447 h 794005"/>
                  <a:gd name="connsiteX7" fmla="*/ 343901 w 515819"/>
                  <a:gd name="connsiteY7" fmla="*/ 501131 h 794005"/>
                  <a:gd name="connsiteX8" fmla="*/ 300720 w 515819"/>
                  <a:gd name="connsiteY8" fmla="*/ 511801 h 794005"/>
                  <a:gd name="connsiteX9" fmla="*/ 300720 w 515819"/>
                  <a:gd name="connsiteY9" fmla="*/ 774161 h 794005"/>
                  <a:gd name="connsiteX10" fmla="*/ 280876 w 515819"/>
                  <a:gd name="connsiteY10" fmla="*/ 794005 h 794005"/>
                  <a:gd name="connsiteX11" fmla="*/ 201501 w 515819"/>
                  <a:gd name="connsiteY11" fmla="*/ 794005 h 794005"/>
                  <a:gd name="connsiteX12" fmla="*/ 181657 w 515819"/>
                  <a:gd name="connsiteY12" fmla="*/ 774161 h 794005"/>
                  <a:gd name="connsiteX13" fmla="*/ 181657 w 515819"/>
                  <a:gd name="connsiteY13" fmla="*/ 503216 h 794005"/>
                  <a:gd name="connsiteX14" fmla="*/ 150003 w 515819"/>
                  <a:gd name="connsiteY14" fmla="*/ 492232 h 794005"/>
                  <a:gd name="connsiteX15" fmla="*/ 67372 w 515819"/>
                  <a:gd name="connsiteY15" fmla="*/ 431726 h 794005"/>
                  <a:gd name="connsiteX16" fmla="*/ 84094 w 515819"/>
                  <a:gd name="connsiteY16" fmla="*/ 67372 h 794005"/>
                  <a:gd name="connsiteX17" fmla="*/ 448447 w 515819"/>
                  <a:gd name="connsiteY17" fmla="*/ 84094 h 7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819" h="794005">
                    <a:moveTo>
                      <a:pt x="392152" y="135448"/>
                    </a:moveTo>
                    <a:cubicBezTo>
                      <a:pt x="324518" y="61308"/>
                      <a:pt x="209589" y="56034"/>
                      <a:pt x="135448" y="123667"/>
                    </a:cubicBezTo>
                    <a:cubicBezTo>
                      <a:pt x="61308" y="191301"/>
                      <a:pt x="56034" y="306231"/>
                      <a:pt x="123668" y="380371"/>
                    </a:cubicBezTo>
                    <a:cubicBezTo>
                      <a:pt x="191301" y="454511"/>
                      <a:pt x="306231" y="459786"/>
                      <a:pt x="380371" y="392152"/>
                    </a:cubicBezTo>
                    <a:cubicBezTo>
                      <a:pt x="454512" y="324518"/>
                      <a:pt x="459786" y="209589"/>
                      <a:pt x="392152" y="135448"/>
                    </a:cubicBezTo>
                    <a:close/>
                    <a:moveTo>
                      <a:pt x="448447" y="84094"/>
                    </a:moveTo>
                    <a:cubicBezTo>
                      <a:pt x="544443" y="189325"/>
                      <a:pt x="536957" y="352451"/>
                      <a:pt x="431726" y="448447"/>
                    </a:cubicBezTo>
                    <a:cubicBezTo>
                      <a:pt x="405418" y="472446"/>
                      <a:pt x="375492" y="489978"/>
                      <a:pt x="343901" y="501131"/>
                    </a:cubicBezTo>
                    <a:lnTo>
                      <a:pt x="300720" y="511801"/>
                    </a:lnTo>
                    <a:lnTo>
                      <a:pt x="300720" y="774161"/>
                    </a:lnTo>
                    <a:cubicBezTo>
                      <a:pt x="300720" y="785121"/>
                      <a:pt x="291836" y="794005"/>
                      <a:pt x="280876" y="794005"/>
                    </a:cubicBezTo>
                    <a:lnTo>
                      <a:pt x="201501" y="794005"/>
                    </a:lnTo>
                    <a:cubicBezTo>
                      <a:pt x="190541" y="794005"/>
                      <a:pt x="181657" y="785121"/>
                      <a:pt x="181657" y="774161"/>
                    </a:cubicBezTo>
                    <a:lnTo>
                      <a:pt x="181657" y="503216"/>
                    </a:lnTo>
                    <a:lnTo>
                      <a:pt x="150003" y="492232"/>
                    </a:lnTo>
                    <a:cubicBezTo>
                      <a:pt x="119566" y="478232"/>
                      <a:pt x="91371" y="458034"/>
                      <a:pt x="67372" y="431726"/>
                    </a:cubicBezTo>
                    <a:cubicBezTo>
                      <a:pt x="-28624" y="326495"/>
                      <a:pt x="-21137" y="163368"/>
                      <a:pt x="84094" y="67372"/>
                    </a:cubicBezTo>
                    <a:cubicBezTo>
                      <a:pt x="189325" y="-28624"/>
                      <a:pt x="352451" y="-21138"/>
                      <a:pt x="448447" y="840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2" name="右矢印 20"/>
            <p:cNvSpPr/>
            <p:nvPr/>
          </p:nvSpPr>
          <p:spPr>
            <a:xfrm rot="13245862">
              <a:off x="6577864" y="5777412"/>
              <a:ext cx="483117" cy="250372"/>
            </a:xfrm>
            <a:custGeom>
              <a:avLst/>
              <a:gdLst>
                <a:gd name="connsiteX0" fmla="*/ 0 w 538088"/>
                <a:gd name="connsiteY0" fmla="*/ 101747 h 406986"/>
                <a:gd name="connsiteX1" fmla="*/ 334595 w 538088"/>
                <a:gd name="connsiteY1" fmla="*/ 101747 h 406986"/>
                <a:gd name="connsiteX2" fmla="*/ 334595 w 538088"/>
                <a:gd name="connsiteY2" fmla="*/ 0 h 406986"/>
                <a:gd name="connsiteX3" fmla="*/ 538088 w 538088"/>
                <a:gd name="connsiteY3" fmla="*/ 203493 h 406986"/>
                <a:gd name="connsiteX4" fmla="*/ 334595 w 538088"/>
                <a:gd name="connsiteY4" fmla="*/ 406986 h 406986"/>
                <a:gd name="connsiteX5" fmla="*/ 334595 w 538088"/>
                <a:gd name="connsiteY5" fmla="*/ 305240 h 406986"/>
                <a:gd name="connsiteX6" fmla="*/ 0 w 538088"/>
                <a:gd name="connsiteY6" fmla="*/ 305240 h 406986"/>
                <a:gd name="connsiteX7" fmla="*/ 0 w 538088"/>
                <a:gd name="connsiteY7" fmla="*/ 101747 h 406986"/>
                <a:gd name="connsiteX0" fmla="*/ 0 w 538088"/>
                <a:gd name="connsiteY0" fmla="*/ 133497 h 438736"/>
                <a:gd name="connsiteX1" fmla="*/ 334595 w 538088"/>
                <a:gd name="connsiteY1" fmla="*/ 133497 h 438736"/>
                <a:gd name="connsiteX2" fmla="*/ 271095 w 538088"/>
                <a:gd name="connsiteY2" fmla="*/ 0 h 438736"/>
                <a:gd name="connsiteX3" fmla="*/ 538088 w 538088"/>
                <a:gd name="connsiteY3" fmla="*/ 235243 h 438736"/>
                <a:gd name="connsiteX4" fmla="*/ 334595 w 538088"/>
                <a:gd name="connsiteY4" fmla="*/ 438736 h 438736"/>
                <a:gd name="connsiteX5" fmla="*/ 334595 w 538088"/>
                <a:gd name="connsiteY5" fmla="*/ 336990 h 438736"/>
                <a:gd name="connsiteX6" fmla="*/ 0 w 538088"/>
                <a:gd name="connsiteY6" fmla="*/ 336990 h 438736"/>
                <a:gd name="connsiteX7" fmla="*/ 0 w 538088"/>
                <a:gd name="connsiteY7" fmla="*/ 133497 h 438736"/>
                <a:gd name="connsiteX0" fmla="*/ 0 w 538088"/>
                <a:gd name="connsiteY0" fmla="*/ 133497 h 460961"/>
                <a:gd name="connsiteX1" fmla="*/ 334595 w 538088"/>
                <a:gd name="connsiteY1" fmla="*/ 133497 h 460961"/>
                <a:gd name="connsiteX2" fmla="*/ 271095 w 538088"/>
                <a:gd name="connsiteY2" fmla="*/ 0 h 460961"/>
                <a:gd name="connsiteX3" fmla="*/ 538088 w 538088"/>
                <a:gd name="connsiteY3" fmla="*/ 235243 h 460961"/>
                <a:gd name="connsiteX4" fmla="*/ 255220 w 538088"/>
                <a:gd name="connsiteY4" fmla="*/ 460961 h 460961"/>
                <a:gd name="connsiteX5" fmla="*/ 334595 w 538088"/>
                <a:gd name="connsiteY5" fmla="*/ 336990 h 460961"/>
                <a:gd name="connsiteX6" fmla="*/ 0 w 538088"/>
                <a:gd name="connsiteY6" fmla="*/ 336990 h 460961"/>
                <a:gd name="connsiteX7" fmla="*/ 0 w 538088"/>
                <a:gd name="connsiteY7" fmla="*/ 133497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88" h="460961">
                  <a:moveTo>
                    <a:pt x="0" y="133497"/>
                  </a:moveTo>
                  <a:lnTo>
                    <a:pt x="334595" y="133497"/>
                  </a:lnTo>
                  <a:lnTo>
                    <a:pt x="271095" y="0"/>
                  </a:lnTo>
                  <a:lnTo>
                    <a:pt x="538088" y="235243"/>
                  </a:lnTo>
                  <a:lnTo>
                    <a:pt x="255220" y="460961"/>
                  </a:lnTo>
                  <a:lnTo>
                    <a:pt x="334595" y="336990"/>
                  </a:lnTo>
                  <a:lnTo>
                    <a:pt x="0" y="336990"/>
                  </a:lnTo>
                  <a:lnTo>
                    <a:pt x="0" y="133497"/>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6" name="タイトル 1"/>
          <p:cNvSpPr txBox="1">
            <a:spLocks/>
          </p:cNvSpPr>
          <p:nvPr/>
        </p:nvSpPr>
        <p:spPr>
          <a:xfrm>
            <a:off x="515598" y="196831"/>
            <a:ext cx="120382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rPr>
              <a:t>Ⅲ</a:t>
            </a:r>
            <a:r>
              <a:rPr lang="ja-JP" altLang="en-US" sz="4800" b="1" u="sng" dirty="0" err="1">
                <a:solidFill>
                  <a:srgbClr val="002060"/>
                </a:solidFill>
              </a:rPr>
              <a:t>．じちろう</a:t>
            </a:r>
            <a:r>
              <a:rPr lang="ja-JP" altLang="en-US" sz="4800" b="1" u="sng" dirty="0" smtClean="0">
                <a:solidFill>
                  <a:srgbClr val="002060"/>
                </a:solidFill>
              </a:rPr>
              <a:t>共済を活用しよう</a:t>
            </a:r>
            <a:endParaRPr lang="en-US" altLang="ja-JP" sz="4800" b="1" u="sng" dirty="0">
              <a:solidFill>
                <a:srgbClr val="002060"/>
              </a:solidFill>
            </a:endParaRPr>
          </a:p>
        </p:txBody>
      </p:sp>
      <p:sp>
        <p:nvSpPr>
          <p:cNvPr id="37" name="テキスト ボックス 36"/>
          <p:cNvSpPr txBox="1"/>
          <p:nvPr/>
        </p:nvSpPr>
        <p:spPr>
          <a:xfrm>
            <a:off x="584062" y="1011719"/>
            <a:ext cx="9229227" cy="646331"/>
          </a:xfrm>
          <a:prstGeom prst="rect">
            <a:avLst/>
          </a:prstGeom>
          <a:noFill/>
          <a:effectLst>
            <a:softEdge rad="635000"/>
          </a:effectLst>
        </p:spPr>
        <p:txBody>
          <a:bodyPr wrap="square" rtlCol="0">
            <a:spAutoFit/>
          </a:bodyPr>
          <a:lstStyle/>
          <a:p>
            <a:r>
              <a:rPr lang="ja-JP" altLang="en-US" sz="3600" b="1" dirty="0">
                <a:solidFill>
                  <a:srgbClr val="002060"/>
                </a:solidFill>
              </a:rPr>
              <a:t>２</a:t>
            </a:r>
            <a:r>
              <a:rPr lang="ja-JP" altLang="en-US" sz="3600" b="1" dirty="0" smtClean="0">
                <a:solidFill>
                  <a:srgbClr val="002060"/>
                </a:solidFill>
              </a:rPr>
              <a:t>．</a:t>
            </a:r>
            <a:r>
              <a:rPr lang="ja-JP" altLang="en-US" sz="3600" b="1" dirty="0" err="1" smtClean="0">
                <a:solidFill>
                  <a:srgbClr val="002060"/>
                </a:solidFill>
              </a:rPr>
              <a:t>じちろう</a:t>
            </a:r>
            <a:r>
              <a:rPr lang="ja-JP" altLang="en-US" sz="3600" b="1" dirty="0" smtClean="0">
                <a:solidFill>
                  <a:srgbClr val="002060"/>
                </a:solidFill>
              </a:rPr>
              <a:t>マイカー共済（３）</a:t>
            </a:r>
            <a:endParaRPr lang="ja-JP" altLang="en-US" sz="3600" b="1" dirty="0">
              <a:solidFill>
                <a:srgbClr val="002060"/>
              </a:solidFill>
            </a:endParaRPr>
          </a:p>
        </p:txBody>
      </p:sp>
    </p:spTree>
    <p:extLst>
      <p:ext uri="{BB962C8B-B14F-4D97-AF65-F5344CB8AC3E}">
        <p14:creationId xmlns:p14="http://schemas.microsoft.com/office/powerpoint/2010/main" val="16226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8"/>
                                        </p:tgtEl>
                                      </p:cBhvr>
                                    </p:animEffect>
                                    <p:animScale>
                                      <p:cBhvr>
                                        <p:cTn id="7"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bwMode="gray">
          <a:xfrm>
            <a:off x="791782" y="1045300"/>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23</a:t>
            </a:fld>
            <a:endParaRPr kumimoji="1" lang="ja-JP" altLang="en-US" dirty="0"/>
          </a:p>
        </p:txBody>
      </p:sp>
      <p:pic>
        <p:nvPicPr>
          <p:cNvPr id="7" name="図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07165" y="3569969"/>
            <a:ext cx="4070178" cy="2895778"/>
          </a:xfrm>
          <a:prstGeom prst="rect">
            <a:avLst/>
          </a:prstGeom>
        </p:spPr>
      </p:pic>
      <p:sp>
        <p:nvSpPr>
          <p:cNvPr id="8" name="テキスト ボックス 7"/>
          <p:cNvSpPr txBox="1"/>
          <p:nvPr/>
        </p:nvSpPr>
        <p:spPr>
          <a:xfrm>
            <a:off x="468992" y="2069047"/>
            <a:ext cx="11723008" cy="1723549"/>
          </a:xfrm>
          <a:prstGeom prst="rect">
            <a:avLst/>
          </a:prstGeom>
          <a:noFill/>
        </p:spPr>
        <p:txBody>
          <a:bodyPr wrap="square" rtlCol="0">
            <a:spAutoFit/>
          </a:bodyPr>
          <a:lstStyle/>
          <a:p>
            <a:pPr algn="ctr"/>
            <a:r>
              <a:rPr kumimoji="1" lang="ja-JP" altLang="en-US" sz="4000" b="1" dirty="0" smtClean="0">
                <a:solidFill>
                  <a:srgbClr val="002060"/>
                </a:solidFill>
                <a:latin typeface="+mn-ea"/>
              </a:rPr>
              <a:t>自分のために・仲間のために</a:t>
            </a:r>
            <a:endParaRPr kumimoji="1" lang="en-US" altLang="ja-JP" sz="4000" b="1" dirty="0" smtClean="0">
              <a:solidFill>
                <a:srgbClr val="002060"/>
              </a:solidFill>
              <a:latin typeface="+mn-ea"/>
            </a:endParaRPr>
          </a:p>
          <a:p>
            <a:pPr algn="ctr"/>
            <a:r>
              <a:rPr kumimoji="1" lang="ja-JP" altLang="en-US" sz="6600" b="1" dirty="0" err="1" smtClean="0">
                <a:solidFill>
                  <a:srgbClr val="002060"/>
                </a:solidFill>
                <a:latin typeface="+mn-ea"/>
              </a:rPr>
              <a:t>じちろう</a:t>
            </a:r>
            <a:r>
              <a:rPr kumimoji="1" lang="ja-JP" altLang="en-US" sz="6600" b="1" dirty="0" smtClean="0">
                <a:solidFill>
                  <a:srgbClr val="002060"/>
                </a:solidFill>
                <a:latin typeface="+mn-ea"/>
              </a:rPr>
              <a:t>共済を活用しよう！</a:t>
            </a:r>
            <a:endParaRPr kumimoji="1" lang="en-US" altLang="ja-JP" sz="6600" b="1" dirty="0" smtClean="0">
              <a:solidFill>
                <a:srgbClr val="002060"/>
              </a:solidFill>
              <a:latin typeface="+mn-ea"/>
            </a:endParaRPr>
          </a:p>
        </p:txBody>
      </p:sp>
      <p:sp>
        <p:nvSpPr>
          <p:cNvPr id="2" name="正方形/長方形 1"/>
          <p:cNvSpPr/>
          <p:nvPr/>
        </p:nvSpPr>
        <p:spPr>
          <a:xfrm>
            <a:off x="4018882" y="5942527"/>
            <a:ext cx="5673348" cy="523220"/>
          </a:xfrm>
          <a:prstGeom prst="rect">
            <a:avLst/>
          </a:prstGeom>
        </p:spPr>
        <p:txBody>
          <a:bodyPr wrap="none">
            <a:spAutoFit/>
          </a:bodyPr>
          <a:lstStyle/>
          <a:p>
            <a:pPr algn="ctr"/>
            <a:r>
              <a:rPr lang="ja-JP" altLang="en-US" sz="2000" b="1" dirty="0">
                <a:solidFill>
                  <a:srgbClr val="002060"/>
                </a:solidFill>
                <a:latin typeface="+mn-ea"/>
              </a:rPr>
              <a:t>不明</a:t>
            </a:r>
            <a:r>
              <a:rPr lang="ja-JP" altLang="en-US" sz="2000" b="1" dirty="0" smtClean="0">
                <a:solidFill>
                  <a:srgbClr val="002060"/>
                </a:solidFill>
                <a:latin typeface="+mn-ea"/>
              </a:rPr>
              <a:t>な</a:t>
            </a:r>
            <a:r>
              <a:rPr lang="ja-JP" altLang="en-US" sz="2000" b="1" dirty="0">
                <a:solidFill>
                  <a:srgbClr val="002060"/>
                </a:solidFill>
                <a:latin typeface="+mn-ea"/>
              </a:rPr>
              <a:t>点</a:t>
            </a:r>
            <a:r>
              <a:rPr lang="ja-JP" altLang="en-US" sz="2000" b="1" dirty="0" smtClean="0">
                <a:solidFill>
                  <a:srgbClr val="002060"/>
                </a:solidFill>
                <a:latin typeface="+mn-ea"/>
              </a:rPr>
              <a:t>は、</a:t>
            </a:r>
            <a:r>
              <a:rPr lang="ja-JP" altLang="en-US" sz="2800" b="1" dirty="0" smtClean="0">
                <a:solidFill>
                  <a:srgbClr val="002060"/>
                </a:solidFill>
                <a:latin typeface="+mn-ea"/>
              </a:rPr>
              <a:t>組合</a:t>
            </a:r>
            <a:r>
              <a:rPr lang="ja-JP" altLang="en-US" sz="2800" b="1" dirty="0">
                <a:solidFill>
                  <a:srgbClr val="002060"/>
                </a:solidFill>
                <a:latin typeface="+mn-ea"/>
              </a:rPr>
              <a:t>窓口・担当者まで！</a:t>
            </a:r>
            <a:endParaRPr lang="en-US" altLang="ja-JP" sz="2800" b="1" dirty="0">
              <a:solidFill>
                <a:srgbClr val="002060"/>
              </a:solidFill>
              <a:latin typeface="+mn-ea"/>
            </a:endParaRPr>
          </a:p>
        </p:txBody>
      </p:sp>
      <p:sp>
        <p:nvSpPr>
          <p:cNvPr id="11" name="正方形/長方形 10"/>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10" name="テキスト ボックス 2"/>
          <p:cNvSpPr txBox="1"/>
          <p:nvPr/>
        </p:nvSpPr>
        <p:spPr>
          <a:xfrm>
            <a:off x="4160737" y="5141406"/>
            <a:ext cx="793654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契約にあたってはパンフレットをご覧ください。</a:t>
            </a:r>
            <a:endParaRPr kumimoji="1" lang="en-US" altLang="ja-JP" sz="1200" dirty="0" smtClean="0">
              <a:solidFill>
                <a:schemeClr val="tx2">
                  <a:lumMod val="50000"/>
                </a:schemeClr>
              </a:solidFill>
            </a:endParaRPr>
          </a:p>
          <a:p>
            <a:r>
              <a:rPr lang="en-US" altLang="ja-JP" sz="1200" dirty="0" smtClean="0">
                <a:solidFill>
                  <a:schemeClr val="tx2">
                    <a:lumMod val="50000"/>
                  </a:schemeClr>
                </a:solidFill>
              </a:rPr>
              <a:t>※</a:t>
            </a:r>
            <a:r>
              <a:rPr lang="ja-JP" altLang="en-US" sz="1200" dirty="0" err="1" smtClean="0">
                <a:solidFill>
                  <a:schemeClr val="tx2">
                    <a:lumMod val="50000"/>
                  </a:schemeClr>
                </a:solidFill>
              </a:rPr>
              <a:t>じちろう</a:t>
            </a:r>
            <a:r>
              <a:rPr lang="ja-JP" altLang="en-US" sz="1200" dirty="0" smtClean="0">
                <a:solidFill>
                  <a:schemeClr val="tx2">
                    <a:lumMod val="50000"/>
                  </a:schemeClr>
                </a:solidFill>
              </a:rPr>
              <a:t>共済の各制度はこくみん共済 </a:t>
            </a:r>
            <a:r>
              <a:rPr lang="en-US" altLang="ja-JP" sz="1200" dirty="0" smtClean="0">
                <a:solidFill>
                  <a:schemeClr val="tx2">
                    <a:lumMod val="50000"/>
                  </a:schemeClr>
                </a:solidFill>
              </a:rPr>
              <a:t>coop〈</a:t>
            </a:r>
            <a:r>
              <a:rPr lang="ja-JP" altLang="en-US" sz="1200" dirty="0" smtClean="0">
                <a:solidFill>
                  <a:schemeClr val="tx2">
                    <a:lumMod val="50000"/>
                  </a:schemeClr>
                </a:solidFill>
              </a:rPr>
              <a:t>全労済</a:t>
            </a:r>
            <a:r>
              <a:rPr lang="en-US" altLang="ja-JP" sz="1200" dirty="0" smtClean="0">
                <a:solidFill>
                  <a:schemeClr val="tx2">
                    <a:lumMod val="50000"/>
                  </a:schemeClr>
                </a:solidFill>
              </a:rPr>
              <a:t>〉</a:t>
            </a:r>
            <a:r>
              <a:rPr lang="ja-JP" altLang="en-US" sz="1200" dirty="0" smtClean="0">
                <a:solidFill>
                  <a:schemeClr val="tx2">
                    <a:lumMod val="50000"/>
                  </a:schemeClr>
                </a:solidFill>
              </a:rPr>
              <a:t>自治労共済推進本部が募集しています</a:t>
            </a:r>
            <a:r>
              <a:rPr lang="ja-JP" altLang="en-US" sz="1600" dirty="0" smtClean="0">
                <a:solidFill>
                  <a:schemeClr val="tx2">
                    <a:lumMod val="50000"/>
                  </a:schemeClr>
                </a:solidFill>
              </a:rPr>
              <a:t>。</a:t>
            </a:r>
            <a:endParaRPr lang="en-US" altLang="ja-JP" sz="1600" dirty="0" smtClean="0">
              <a:solidFill>
                <a:schemeClr val="tx2">
                  <a:lumMod val="50000"/>
                </a:schemeClr>
              </a:solidFill>
            </a:endParaRPr>
          </a:p>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本動画は、</a:t>
            </a:r>
            <a:r>
              <a:rPr lang="ja-JP" altLang="en-US" sz="1200" dirty="0" err="1">
                <a:solidFill>
                  <a:schemeClr val="tx2">
                    <a:lumMod val="50000"/>
                  </a:schemeClr>
                </a:solidFill>
              </a:rPr>
              <a:t>こくみん</a:t>
            </a:r>
            <a:r>
              <a:rPr lang="ja-JP" altLang="en-US" sz="1200" dirty="0">
                <a:solidFill>
                  <a:schemeClr val="tx2">
                    <a:lumMod val="50000"/>
                  </a:schemeClr>
                </a:solidFill>
              </a:rPr>
              <a:t>共済 </a:t>
            </a:r>
            <a:r>
              <a:rPr lang="en-US" altLang="ja-JP" sz="1200" dirty="0">
                <a:solidFill>
                  <a:schemeClr val="tx2">
                    <a:lumMod val="50000"/>
                  </a:schemeClr>
                </a:solidFill>
              </a:rPr>
              <a:t>coop〈</a:t>
            </a:r>
            <a:r>
              <a:rPr lang="ja-JP" altLang="en-US" sz="1200" dirty="0">
                <a:solidFill>
                  <a:schemeClr val="tx2">
                    <a:lumMod val="50000"/>
                  </a:schemeClr>
                </a:solidFill>
              </a:rPr>
              <a:t>全労済</a:t>
            </a:r>
            <a:r>
              <a:rPr lang="en-US" altLang="ja-JP" sz="1200" dirty="0">
                <a:solidFill>
                  <a:schemeClr val="tx2">
                    <a:lumMod val="50000"/>
                  </a:schemeClr>
                </a:solidFill>
              </a:rPr>
              <a:t>〉</a:t>
            </a:r>
            <a:r>
              <a:rPr lang="ja-JP" altLang="en-US" sz="1200" dirty="0">
                <a:solidFill>
                  <a:schemeClr val="tx2">
                    <a:lumMod val="50000"/>
                  </a:schemeClr>
                </a:solidFill>
              </a:rPr>
              <a:t>自治労共済推進</a:t>
            </a:r>
            <a:r>
              <a:rPr lang="ja-JP" altLang="en-US" sz="1200" dirty="0" smtClean="0">
                <a:solidFill>
                  <a:schemeClr val="tx2">
                    <a:lumMod val="50000"/>
                  </a:schemeClr>
                </a:solidFill>
              </a:rPr>
              <a:t>本部の資料を一部抜粋して作成しています。</a:t>
            </a:r>
            <a:endParaRPr kumimoji="1" lang="ja-JP" altLang="en-US" sz="1200" dirty="0">
              <a:solidFill>
                <a:schemeClr val="tx2">
                  <a:lumMod val="50000"/>
                </a:schemeClr>
              </a:solidFill>
            </a:endParaRPr>
          </a:p>
        </p:txBody>
      </p:sp>
    </p:spTree>
    <p:extLst>
      <p:ext uri="{BB962C8B-B14F-4D97-AF65-F5344CB8AC3E}">
        <p14:creationId xmlns:p14="http://schemas.microsoft.com/office/powerpoint/2010/main" val="41090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682725" y="1796781"/>
            <a:ext cx="9299475" cy="1081454"/>
          </a:xfrm>
          <a:prstGeom prst="rect">
            <a:avLst/>
          </a:prstGeom>
          <a:solidFill>
            <a:srgbClr val="FFF4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9"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509274"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保障はいるの？どのくらい？</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smtClean="0">
                <a:solidFill>
                  <a:srgbClr val="002060"/>
                </a:solidFill>
              </a:rPr>
              <a:t>．</a:t>
            </a:r>
            <a:r>
              <a:rPr lang="ja-JP" altLang="en-US" sz="4800" b="1" dirty="0" smtClean="0">
                <a:solidFill>
                  <a:srgbClr val="002060"/>
                </a:solidFill>
              </a:rPr>
              <a:t>団体</a:t>
            </a:r>
            <a:r>
              <a:rPr lang="ja-JP" altLang="en-US" sz="4800" b="1" dirty="0">
                <a:solidFill>
                  <a:srgbClr val="002060"/>
                </a:solidFill>
              </a:rPr>
              <a:t>生命共済とは</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．じちろう</a:t>
            </a:r>
            <a:r>
              <a:rPr lang="ja-JP" altLang="en-US" sz="4800" b="1" dirty="0" smtClean="0">
                <a:solidFill>
                  <a:srgbClr val="002060"/>
                </a:solidFill>
              </a:rPr>
              <a:t>共済を活用しよう</a:t>
            </a:r>
            <a:endParaRPr lang="ja-JP" altLang="en-US" sz="4800" b="1" dirty="0">
              <a:solidFill>
                <a:srgbClr val="002060"/>
              </a:solidFill>
            </a:endParaRPr>
          </a:p>
        </p:txBody>
      </p:sp>
      <p:sp>
        <p:nvSpPr>
          <p:cNvPr id="2" name="スライド番号プレースホルダー 1"/>
          <p:cNvSpPr>
            <a:spLocks noGrp="1"/>
          </p:cNvSpPr>
          <p:nvPr>
            <p:ph type="sldNum" sz="quarter" idx="12"/>
          </p:nvPr>
        </p:nvSpPr>
        <p:spPr>
          <a:xfrm>
            <a:off x="11508661" y="6483321"/>
            <a:ext cx="683339" cy="360000"/>
          </a:xfrm>
        </p:spPr>
        <p:txBody>
          <a:bodyPr/>
          <a:lstStyle/>
          <a:p>
            <a:fld id="{47228C29-2B79-4EE8-9B27-8EAFC38607DB}" type="slidenum">
              <a:rPr kumimoji="1" lang="ja-JP" altLang="en-US" smtClean="0"/>
              <a:t>2</a:t>
            </a:fld>
            <a:endParaRPr kumimoji="1" lang="ja-JP" altLang="en-US" dirty="0"/>
          </a:p>
        </p:txBody>
      </p:sp>
      <p:sp>
        <p:nvSpPr>
          <p:cNvPr id="10" name="正方形/長方形 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5660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759187" y="1303123"/>
            <a:ext cx="7927614"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59187" y="36829"/>
            <a:ext cx="9998213" cy="769441"/>
          </a:xfrm>
          <a:prstGeom prst="rect">
            <a:avLst/>
          </a:prstGeom>
          <a:noFill/>
          <a:effectLst>
            <a:softEdge rad="635000"/>
          </a:effectLst>
        </p:spPr>
        <p:txBody>
          <a:bodyPr wrap="square" rtlCol="0">
            <a:spAutoFit/>
          </a:bodyPr>
          <a:lstStyle/>
          <a:p>
            <a:endParaRPr kumimoji="1" lang="en-US" altLang="ja-JP" sz="44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2000" dirty="0">
              <a:solidFill>
                <a:schemeClr val="bg1"/>
              </a:solidFill>
              <a:latin typeface="+mn-ea"/>
            </a:endParaRPr>
          </a:p>
        </p:txBody>
      </p:sp>
      <p:sp>
        <p:nvSpPr>
          <p:cNvPr id="25" name="テキスト ボックス 24"/>
          <p:cNvSpPr txBox="1"/>
          <p:nvPr/>
        </p:nvSpPr>
        <p:spPr bwMode="gray">
          <a:xfrm>
            <a:off x="721973" y="5848285"/>
            <a:ext cx="10637774" cy="600164"/>
          </a:xfrm>
          <a:prstGeom prst="rect">
            <a:avLst/>
          </a:prstGeom>
          <a:solidFill>
            <a:srgbClr val="FFF4CC"/>
          </a:solidFill>
        </p:spPr>
        <p:txBody>
          <a:bodyPr wrap="square" rtlCol="0">
            <a:spAutoFit/>
          </a:bodyPr>
          <a:lstStyle/>
          <a:p>
            <a:pPr algn="ctr"/>
            <a:endParaRPr lang="en-US" altLang="ja-JP" sz="900" b="1" dirty="0" smtClean="0">
              <a:ln w="0"/>
              <a:latin typeface="メイリオ" panose="020B0604030504040204" pitchFamily="50" charset="-128"/>
              <a:ea typeface="メイリオ" panose="020B0604030504040204" pitchFamily="50" charset="-128"/>
            </a:endParaRPr>
          </a:p>
          <a:p>
            <a:pPr algn="ctr"/>
            <a:r>
              <a:rPr lang="ja-JP" altLang="en-US" sz="2400" b="1" dirty="0" smtClean="0">
                <a:ln w="0"/>
                <a:latin typeface="メイリオ" panose="020B0604030504040204" pitchFamily="50" charset="-128"/>
                <a:ea typeface="メイリオ" panose="020B0604030504040204" pitchFamily="50" charset="-128"/>
              </a:rPr>
              <a:t>万一のリスクには</a:t>
            </a:r>
            <a:r>
              <a:rPr lang="ja-JP" altLang="en-US" sz="2400" b="1" dirty="0" smtClean="0">
                <a:ln w="0"/>
                <a:solidFill>
                  <a:srgbClr val="FF0000"/>
                </a:solidFill>
                <a:latin typeface="メイリオ" panose="020B0604030504040204" pitchFamily="50" charset="-128"/>
                <a:ea typeface="メイリオ" panose="020B0604030504040204" pitchFamily="50" charset="-128"/>
              </a:rPr>
              <a:t>「保障」</a:t>
            </a:r>
            <a:r>
              <a:rPr lang="ja-JP" altLang="en-US" sz="2400" b="1" dirty="0" smtClean="0">
                <a:ln w="0"/>
                <a:solidFill>
                  <a:schemeClr val="tx1">
                    <a:lumMod val="85000"/>
                    <a:lumOff val="15000"/>
                  </a:schemeClr>
                </a:solidFill>
                <a:latin typeface="メイリオ" panose="020B0604030504040204" pitchFamily="50" charset="-128"/>
                <a:ea typeface="メイリオ" panose="020B0604030504040204" pitchFamily="50" charset="-128"/>
              </a:rPr>
              <a:t>で備える</a:t>
            </a:r>
            <a:endParaRPr lang="en-US" altLang="ja-JP" sz="900" b="1" dirty="0" smtClean="0">
              <a:ln w="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014356" y="1938831"/>
            <a:ext cx="6481726" cy="461665"/>
          </a:xfrm>
          <a:prstGeom prst="rect">
            <a:avLst/>
          </a:prstGeom>
          <a:noFill/>
        </p:spPr>
        <p:txBody>
          <a:bodyPr wrap="square" rtlCol="0">
            <a:spAutoFit/>
          </a:bodyPr>
          <a:lstStyle/>
          <a:p>
            <a:r>
              <a:rPr lang="ja-JP" altLang="en-US" sz="2400" b="1" dirty="0" smtClean="0">
                <a:solidFill>
                  <a:schemeClr val="bg2">
                    <a:lumMod val="10000"/>
                  </a:schemeClr>
                </a:solidFill>
                <a:latin typeface="メイリオ" panose="020B0604030504040204" pitchFamily="50" charset="-128"/>
                <a:ea typeface="メイリオ" panose="020B0604030504040204" pitchFamily="50" charset="-128"/>
              </a:rPr>
              <a:t>②</a:t>
            </a:r>
            <a:r>
              <a:rPr lang="ja-JP" altLang="en-US" sz="2400" b="1" u="dbl" dirty="0" smtClean="0">
                <a:solidFill>
                  <a:srgbClr val="C00000"/>
                </a:solidFill>
                <a:uFill>
                  <a:solidFill>
                    <a:srgbClr val="FF0000"/>
                  </a:solidFill>
                </a:uFill>
                <a:latin typeface="メイリオ" panose="020B0604030504040204" pitchFamily="50" charset="-128"/>
                <a:ea typeface="メイリオ" panose="020B0604030504040204" pitchFamily="50" charset="-128"/>
              </a:rPr>
              <a:t>保障</a:t>
            </a:r>
            <a:r>
              <a:rPr lang="ja-JP" altLang="en-US" sz="2400" b="1" dirty="0" smtClean="0">
                <a:solidFill>
                  <a:schemeClr val="bg2">
                    <a:lumMod val="10000"/>
                  </a:schemeClr>
                </a:solidFill>
                <a:latin typeface="メイリオ" panose="020B0604030504040204" pitchFamily="50" charset="-128"/>
                <a:ea typeface="メイリオ" panose="020B0604030504040204" pitchFamily="50" charset="-128"/>
              </a:rPr>
              <a:t>はすぐに必要額を準備できる</a:t>
            </a:r>
            <a:endParaRPr kumimoji="1" lang="ja-JP" altLang="en-US" sz="24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445803" y="242850"/>
            <a:ext cx="11355671"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latin typeface="+mn-ea"/>
                <a:ea typeface="+mn-ea"/>
              </a:rPr>
              <a:t>Ⅰ</a:t>
            </a:r>
            <a:r>
              <a:rPr lang="ja-JP" altLang="en-US" sz="4800" b="1" u="sng" dirty="0" err="1">
                <a:solidFill>
                  <a:srgbClr val="002060"/>
                </a:solidFill>
                <a:latin typeface="+mn-ea"/>
                <a:ea typeface="+mn-ea"/>
              </a:rPr>
              <a:t>．</a:t>
            </a:r>
            <a:r>
              <a:rPr lang="ja-JP" altLang="en-US" sz="4800" b="1" u="sng" dirty="0">
                <a:solidFill>
                  <a:srgbClr val="002060"/>
                </a:solidFill>
                <a:latin typeface="+mn-ea"/>
                <a:ea typeface="+mn-ea"/>
              </a:rPr>
              <a:t>保障はいるの？どのくらい？</a:t>
            </a:r>
          </a:p>
        </p:txBody>
      </p:sp>
      <p:sp>
        <p:nvSpPr>
          <p:cNvPr id="20" name="テキスト ボックス 19"/>
          <p:cNvSpPr txBox="1"/>
          <p:nvPr/>
        </p:nvSpPr>
        <p:spPr>
          <a:xfrm>
            <a:off x="456077" y="1974908"/>
            <a:ext cx="4794079" cy="461665"/>
          </a:xfrm>
          <a:prstGeom prst="rect">
            <a:avLst/>
          </a:prstGeom>
          <a:noFill/>
        </p:spPr>
        <p:txBody>
          <a:bodyPr wrap="square" rtlCol="0">
            <a:spAutoFit/>
          </a:bodyPr>
          <a:lstStyle/>
          <a:p>
            <a:r>
              <a:rPr lang="ja-JP" altLang="en-US" sz="2400" b="1" dirty="0" smtClean="0">
                <a:solidFill>
                  <a:schemeClr val="bg2">
                    <a:lumMod val="10000"/>
                  </a:schemeClr>
                </a:solidFill>
                <a:latin typeface="メイリオ" panose="020B0604030504040204" pitchFamily="50" charset="-128"/>
                <a:ea typeface="メイリオ" panose="020B0604030504040204" pitchFamily="50" charset="-128"/>
              </a:rPr>
              <a:t>①</a:t>
            </a:r>
            <a:r>
              <a:rPr lang="ja-JP" altLang="en-US" sz="2400" b="1" u="dbl" dirty="0" smtClean="0">
                <a:solidFill>
                  <a:srgbClr val="C00000"/>
                </a:solidFill>
                <a:uFill>
                  <a:solidFill>
                    <a:srgbClr val="FF0000"/>
                  </a:solidFill>
                </a:uFill>
                <a:latin typeface="メイリオ" panose="020B0604030504040204" pitchFamily="50" charset="-128"/>
                <a:ea typeface="メイリオ" panose="020B0604030504040204" pitchFamily="50" charset="-128"/>
              </a:rPr>
              <a:t>貯蓄</a:t>
            </a:r>
            <a:r>
              <a:rPr lang="ja-JP" altLang="en-US" sz="2400" b="1" dirty="0" smtClean="0">
                <a:solidFill>
                  <a:schemeClr val="bg2">
                    <a:lumMod val="10000"/>
                  </a:schemeClr>
                </a:solidFill>
                <a:latin typeface="メイリオ" panose="020B0604030504040204" pitchFamily="50" charset="-128"/>
                <a:ea typeface="メイリオ" panose="020B0604030504040204" pitchFamily="50" charset="-128"/>
              </a:rPr>
              <a:t>を増やすには時間がかかる</a:t>
            </a:r>
            <a:endParaRPr lang="en-US" altLang="ja-JP" sz="2400" b="1" dirty="0" smtClean="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9" name="グループ化 8"/>
          <p:cNvGrpSpPr/>
          <p:nvPr/>
        </p:nvGrpSpPr>
        <p:grpSpPr bwMode="gray">
          <a:xfrm>
            <a:off x="145813" y="2451651"/>
            <a:ext cx="5679606" cy="3257999"/>
            <a:chOff x="448957" y="2949098"/>
            <a:chExt cx="4866006" cy="2610828"/>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909"/>
            <a:stretch/>
          </p:blipFill>
          <p:spPr bwMode="gray">
            <a:xfrm>
              <a:off x="448957" y="2949098"/>
              <a:ext cx="4866006" cy="2610828"/>
            </a:xfrm>
            <a:prstGeom prst="rect">
              <a:avLst/>
            </a:prstGeom>
          </p:spPr>
        </p:pic>
        <p:grpSp>
          <p:nvGrpSpPr>
            <p:cNvPr id="8" name="グループ化 7"/>
            <p:cNvGrpSpPr/>
            <p:nvPr/>
          </p:nvGrpSpPr>
          <p:grpSpPr bwMode="gray">
            <a:xfrm>
              <a:off x="1664383" y="3836020"/>
              <a:ext cx="369332" cy="992251"/>
              <a:chOff x="1664383" y="3836020"/>
              <a:chExt cx="369332" cy="992251"/>
            </a:xfrm>
          </p:grpSpPr>
          <p:sp>
            <p:nvSpPr>
              <p:cNvPr id="5" name="正方形/長方形 4"/>
              <p:cNvSpPr/>
              <p:nvPr/>
            </p:nvSpPr>
            <p:spPr bwMode="gray">
              <a:xfrm>
                <a:off x="1773044" y="3836020"/>
                <a:ext cx="223024" cy="936702"/>
              </a:xfrm>
              <a:prstGeom prst="rect">
                <a:avLst/>
              </a:prstGeom>
              <a:solidFill>
                <a:srgbClr val="1BB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gray">
              <a:xfrm>
                <a:off x="1664383" y="3902720"/>
                <a:ext cx="369332" cy="925551"/>
              </a:xfrm>
              <a:prstGeom prst="rect">
                <a:avLst/>
              </a:prstGeom>
              <a:noFill/>
            </p:spPr>
            <p:txBody>
              <a:bodyPr vert="eaVert" wrap="square" rtlCol="0">
                <a:spAutoFit/>
              </a:bodyPr>
              <a:lstStyle/>
              <a:p>
                <a:r>
                  <a:rPr kumimoji="1" lang="ja-JP" altLang="en-US" sz="1200" b="1" dirty="0" smtClean="0">
                    <a:solidFill>
                      <a:schemeClr val="bg1"/>
                    </a:solidFill>
                  </a:rPr>
                  <a:t>必要な費用</a:t>
                </a:r>
                <a:endParaRPr kumimoji="1" lang="ja-JP" altLang="en-US" sz="1200" b="1" dirty="0">
                  <a:solidFill>
                    <a:schemeClr val="bg1"/>
                  </a:solidFill>
                </a:endParaRPr>
              </a:p>
            </p:txBody>
          </p:sp>
        </p:grpSp>
      </p:grpSp>
      <p:sp>
        <p:nvSpPr>
          <p:cNvPr id="2" name="スライド番号プレースホルダー 1"/>
          <p:cNvSpPr>
            <a:spLocks noGrp="1"/>
          </p:cNvSpPr>
          <p:nvPr>
            <p:ph type="sldNum" sz="quarter" idx="12"/>
          </p:nvPr>
        </p:nvSpPr>
        <p:spPr>
          <a:xfrm>
            <a:off x="11508661" y="6462508"/>
            <a:ext cx="683339" cy="365125"/>
          </a:xfrm>
        </p:spPr>
        <p:txBody>
          <a:bodyPr/>
          <a:lstStyle/>
          <a:p>
            <a:fld id="{47228C29-2B79-4EE8-9B27-8EAFC38607DB}" type="slidenum">
              <a:rPr kumimoji="1" lang="ja-JP" altLang="en-US" smtClean="0"/>
              <a:t>3</a:t>
            </a:fld>
            <a:endParaRPr kumimoji="1" lang="ja-JP" altLang="en-US" dirty="0"/>
          </a:p>
        </p:txBody>
      </p:sp>
      <p:sp>
        <p:nvSpPr>
          <p:cNvPr id="22" name="正方形/長方形 21"/>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21" name="テキスト ボックス 20"/>
          <p:cNvSpPr txBox="1"/>
          <p:nvPr/>
        </p:nvSpPr>
        <p:spPr>
          <a:xfrm>
            <a:off x="584062" y="1011719"/>
            <a:ext cx="8559937" cy="646331"/>
          </a:xfrm>
          <a:prstGeom prst="rect">
            <a:avLst/>
          </a:prstGeom>
          <a:noFill/>
          <a:effectLst>
            <a:softEdge rad="635000"/>
          </a:effectLst>
        </p:spPr>
        <p:txBody>
          <a:bodyPr wrap="square" rtlCol="0">
            <a:spAutoFit/>
          </a:bodyPr>
          <a:lstStyle/>
          <a:p>
            <a:r>
              <a:rPr lang="ja-JP" altLang="en-US" sz="3600" b="1" dirty="0">
                <a:solidFill>
                  <a:srgbClr val="002060"/>
                </a:solidFill>
              </a:rPr>
              <a:t>１．「貯蓄」は三角・「保障」は四角</a:t>
            </a:r>
          </a:p>
        </p:txBody>
      </p:sp>
      <p:sp>
        <p:nvSpPr>
          <p:cNvPr id="27" name="正方形/長方形 26"/>
          <p:cNvSpPr/>
          <p:nvPr/>
        </p:nvSpPr>
        <p:spPr bwMode="white">
          <a:xfrm>
            <a:off x="526830" y="2409776"/>
            <a:ext cx="5232513" cy="756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26830" y="2562628"/>
            <a:ext cx="7452710" cy="461665"/>
          </a:xfrm>
          <a:prstGeom prst="rect">
            <a:avLst/>
          </a:prstGeom>
          <a:noFill/>
        </p:spPr>
        <p:txBody>
          <a:bodyPr wrap="square" rtlCol="0">
            <a:spAutoFit/>
          </a:bodyPr>
          <a:lstStyle/>
          <a:p>
            <a:r>
              <a:rPr kumimoji="1" lang="ja-JP" altLang="en-US" sz="1200" dirty="0" smtClean="0"/>
              <a:t>お金を少しずつ積み立てていくので年月とともに貯蓄残高は「三角形」に。</a:t>
            </a:r>
            <a:endParaRPr kumimoji="1" lang="en-US" altLang="ja-JP" sz="1200" dirty="0" smtClean="0"/>
          </a:p>
          <a:p>
            <a:r>
              <a:rPr lang="ja-JP" altLang="en-US" sz="1200" dirty="0">
                <a:solidFill>
                  <a:srgbClr val="09B2B5"/>
                </a:solidFill>
              </a:rPr>
              <a:t>★</a:t>
            </a:r>
            <a:r>
              <a:rPr lang="ja-JP" altLang="en-US" sz="1200" dirty="0" smtClean="0"/>
              <a:t>貯めた金額までしか利用できず、急なリスクへの十分な対処が厳しい</a:t>
            </a:r>
            <a:endParaRPr lang="en-US" altLang="ja-JP" sz="1200" dirty="0" smtClean="0"/>
          </a:p>
        </p:txBody>
      </p:sp>
      <p:grpSp>
        <p:nvGrpSpPr>
          <p:cNvPr id="10" name="グループ化 9"/>
          <p:cNvGrpSpPr/>
          <p:nvPr/>
        </p:nvGrpSpPr>
        <p:grpSpPr bwMode="gray">
          <a:xfrm>
            <a:off x="5638460" y="2231942"/>
            <a:ext cx="5638366" cy="3523299"/>
            <a:chOff x="5309940" y="2815515"/>
            <a:chExt cx="4462154" cy="2735389"/>
          </a:xfrm>
        </p:grpSpPr>
        <p:pic>
          <p:nvPicPr>
            <p:cNvPr id="7" name="図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5309940" y="2815515"/>
              <a:ext cx="4462154" cy="2735389"/>
            </a:xfrm>
            <a:prstGeom prst="rect">
              <a:avLst/>
            </a:prstGeom>
          </p:spPr>
        </p:pic>
        <p:grpSp>
          <p:nvGrpSpPr>
            <p:cNvPr id="15" name="グループ化 14"/>
            <p:cNvGrpSpPr/>
            <p:nvPr/>
          </p:nvGrpSpPr>
          <p:grpSpPr bwMode="gray">
            <a:xfrm>
              <a:off x="6334137" y="3873571"/>
              <a:ext cx="369332" cy="1008938"/>
              <a:chOff x="1663948" y="3836020"/>
              <a:chExt cx="369332" cy="1008938"/>
            </a:xfrm>
          </p:grpSpPr>
          <p:sp>
            <p:nvSpPr>
              <p:cNvPr id="17" name="正方形/長方形 16"/>
              <p:cNvSpPr/>
              <p:nvPr/>
            </p:nvSpPr>
            <p:spPr bwMode="gray">
              <a:xfrm>
                <a:off x="1783094" y="3836020"/>
                <a:ext cx="223024" cy="936702"/>
              </a:xfrm>
              <a:prstGeom prst="rect">
                <a:avLst/>
              </a:prstGeom>
              <a:solidFill>
                <a:srgbClr val="1BB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gray">
              <a:xfrm>
                <a:off x="1663948" y="3919407"/>
                <a:ext cx="369332" cy="925551"/>
              </a:xfrm>
              <a:prstGeom prst="rect">
                <a:avLst/>
              </a:prstGeom>
              <a:noFill/>
            </p:spPr>
            <p:txBody>
              <a:bodyPr vert="eaVert" wrap="square" rtlCol="0">
                <a:spAutoFit/>
              </a:bodyPr>
              <a:lstStyle/>
              <a:p>
                <a:r>
                  <a:rPr kumimoji="1" lang="ja-JP" altLang="en-US" sz="1200" b="1" dirty="0" smtClean="0">
                    <a:solidFill>
                      <a:schemeClr val="bg1"/>
                    </a:solidFill>
                  </a:rPr>
                  <a:t>必要な費用</a:t>
                </a:r>
                <a:endParaRPr kumimoji="1" lang="ja-JP" altLang="en-US" sz="1200" b="1" dirty="0">
                  <a:solidFill>
                    <a:schemeClr val="bg1"/>
                  </a:solidFill>
                </a:endParaRPr>
              </a:p>
            </p:txBody>
          </p:sp>
        </p:grpSp>
      </p:grpSp>
      <p:sp>
        <p:nvSpPr>
          <p:cNvPr id="30" name="正方形/長方形 29"/>
          <p:cNvSpPr/>
          <p:nvPr/>
        </p:nvSpPr>
        <p:spPr bwMode="white">
          <a:xfrm>
            <a:off x="6209816" y="2373469"/>
            <a:ext cx="3980348" cy="756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330698" y="2478712"/>
            <a:ext cx="7452710" cy="646331"/>
          </a:xfrm>
          <a:prstGeom prst="rect">
            <a:avLst/>
          </a:prstGeom>
          <a:noFill/>
        </p:spPr>
        <p:txBody>
          <a:bodyPr wrap="square" rtlCol="0">
            <a:spAutoFit/>
          </a:bodyPr>
          <a:lstStyle/>
          <a:p>
            <a:r>
              <a:rPr kumimoji="1" lang="ja-JP" altLang="en-US" sz="1200" dirty="0" smtClean="0"/>
              <a:t>契約期間を通して一定の保障額を受け取れるため、</a:t>
            </a:r>
            <a:endParaRPr kumimoji="1" lang="en-US" altLang="ja-JP" sz="1200" dirty="0" smtClean="0"/>
          </a:p>
          <a:p>
            <a:r>
              <a:rPr lang="ja-JP" altLang="en-US" sz="1200" dirty="0" smtClean="0"/>
              <a:t>保障額は安定した「四角形」になります。</a:t>
            </a:r>
            <a:endParaRPr lang="en-US" altLang="ja-JP" sz="1200" dirty="0" smtClean="0"/>
          </a:p>
          <a:p>
            <a:r>
              <a:rPr lang="ja-JP" altLang="en-US" sz="1200" dirty="0" smtClean="0">
                <a:solidFill>
                  <a:srgbClr val="09B2B5"/>
                </a:solidFill>
              </a:rPr>
              <a:t>★</a:t>
            </a:r>
            <a:r>
              <a:rPr lang="ja-JP" altLang="en-US" sz="1200" dirty="0" smtClean="0"/>
              <a:t>契約期間の始めから保障額を準備できる。</a:t>
            </a:r>
            <a:endParaRPr lang="en-US" altLang="ja-JP" sz="1200" dirty="0" smtClean="0"/>
          </a:p>
        </p:txBody>
      </p:sp>
      <p:sp>
        <p:nvSpPr>
          <p:cNvPr id="32" name="正方形/長方形 31"/>
          <p:cNvSpPr/>
          <p:nvPr/>
        </p:nvSpPr>
        <p:spPr bwMode="white">
          <a:xfrm>
            <a:off x="2282267" y="3636924"/>
            <a:ext cx="703349" cy="435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3" name="テキスト ボックス 32"/>
          <p:cNvSpPr txBox="1"/>
          <p:nvPr/>
        </p:nvSpPr>
        <p:spPr bwMode="gray">
          <a:xfrm>
            <a:off x="2195519" y="3652177"/>
            <a:ext cx="1179836" cy="461665"/>
          </a:xfrm>
          <a:prstGeom prst="rect">
            <a:avLst/>
          </a:prstGeom>
          <a:noFill/>
        </p:spPr>
        <p:txBody>
          <a:bodyPr wrap="square" rtlCol="0">
            <a:spAutoFit/>
          </a:bodyPr>
          <a:lstStyle/>
          <a:p>
            <a:r>
              <a:rPr kumimoji="1" lang="ja-JP" altLang="en-US" sz="1200" b="1" dirty="0" smtClean="0"/>
              <a:t>この部分が</a:t>
            </a:r>
            <a:endParaRPr kumimoji="1" lang="en-US" altLang="ja-JP" sz="1200" b="1" dirty="0" smtClean="0"/>
          </a:p>
          <a:p>
            <a:r>
              <a:rPr kumimoji="1" lang="ja-JP" altLang="en-US" sz="1200" b="1" dirty="0" smtClean="0"/>
              <a:t>足りない！</a:t>
            </a:r>
            <a:endParaRPr kumimoji="1" lang="ja-JP" altLang="en-US" sz="1200" b="1" dirty="0"/>
          </a:p>
        </p:txBody>
      </p:sp>
      <p:sp>
        <p:nvSpPr>
          <p:cNvPr id="35" name="正方形/長方形 34"/>
          <p:cNvSpPr/>
          <p:nvPr/>
        </p:nvSpPr>
        <p:spPr bwMode="gray">
          <a:xfrm>
            <a:off x="7630525" y="3844490"/>
            <a:ext cx="2112552" cy="754067"/>
          </a:xfrm>
          <a:prstGeom prst="rect">
            <a:avLst/>
          </a:prstGeom>
          <a:solidFill>
            <a:srgbClr val="C1DFA3"/>
          </a:solidFill>
          <a:ln>
            <a:solidFill>
              <a:srgbClr val="C1D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644583" y="3916922"/>
            <a:ext cx="1723902" cy="523220"/>
          </a:xfrm>
          <a:prstGeom prst="rect">
            <a:avLst/>
          </a:prstGeom>
          <a:noFill/>
        </p:spPr>
        <p:txBody>
          <a:bodyPr wrap="square" rtlCol="0">
            <a:spAutoFit/>
          </a:bodyPr>
          <a:lstStyle/>
          <a:p>
            <a:r>
              <a:rPr kumimoji="1" lang="ja-JP" altLang="en-US" sz="1400" b="1" dirty="0" smtClean="0"/>
              <a:t>不足することなく</a:t>
            </a:r>
            <a:endParaRPr kumimoji="1" lang="en-US" altLang="ja-JP" sz="1400" b="1" dirty="0" smtClean="0"/>
          </a:p>
          <a:p>
            <a:r>
              <a:rPr lang="ja-JP" altLang="en-US" sz="1400" b="1" dirty="0"/>
              <a:t>保障</a:t>
            </a:r>
            <a:r>
              <a:rPr lang="ja-JP" altLang="en-US" sz="1400" b="1" dirty="0" smtClean="0"/>
              <a:t>されます！</a:t>
            </a:r>
            <a:endParaRPr kumimoji="1" lang="ja-JP" altLang="en-US" sz="1400" b="1" dirty="0"/>
          </a:p>
        </p:txBody>
      </p:sp>
    </p:spTree>
    <p:extLst>
      <p:ext uri="{BB962C8B-B14F-4D97-AF65-F5344CB8AC3E}">
        <p14:creationId xmlns:p14="http://schemas.microsoft.com/office/powerpoint/2010/main" val="406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0" descr="C:\Users\ZZ501619\Desktop\必要保障額アウトライ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37" y="1905006"/>
            <a:ext cx="3766440" cy="3780000"/>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a:solidFill>
                  <a:srgbClr val="002060"/>
                </a:solidFill>
                <a:latin typeface="+mn-ea"/>
                <a:ea typeface="+mn-ea"/>
              </a:rPr>
              <a:t>Ⅰ</a:t>
            </a:r>
            <a:r>
              <a:rPr lang="ja-JP" altLang="en-US" sz="4800" b="1" u="sng" dirty="0" err="1">
                <a:solidFill>
                  <a:srgbClr val="002060"/>
                </a:solidFill>
                <a:latin typeface="+mn-ea"/>
                <a:ea typeface="+mn-ea"/>
              </a:rPr>
              <a:t>．</a:t>
            </a:r>
            <a:r>
              <a:rPr lang="ja-JP" altLang="en-US" sz="4800" b="1" u="sng" dirty="0">
                <a:solidFill>
                  <a:srgbClr val="002060"/>
                </a:solidFill>
                <a:latin typeface="+mn-ea"/>
                <a:ea typeface="+mn-ea"/>
              </a:rPr>
              <a:t>保障はいるの？どのくらい？</a:t>
            </a:r>
          </a:p>
        </p:txBody>
      </p:sp>
      <p:sp>
        <p:nvSpPr>
          <p:cNvPr id="7" name="スライド番号プレースホルダー 6"/>
          <p:cNvSpPr>
            <a:spLocks noGrp="1"/>
          </p:cNvSpPr>
          <p:nvPr>
            <p:ph type="sldNum" sz="quarter" idx="12"/>
          </p:nvPr>
        </p:nvSpPr>
        <p:spPr>
          <a:xfrm>
            <a:off x="11581342" y="6481499"/>
            <a:ext cx="591793" cy="365125"/>
          </a:xfrm>
        </p:spPr>
        <p:txBody>
          <a:bodyPr/>
          <a:lstStyle/>
          <a:p>
            <a:fld id="{47228C29-2B79-4EE8-9B27-8EAFC38607DB}" type="slidenum">
              <a:rPr kumimoji="1" lang="ja-JP" altLang="en-US" smtClean="0"/>
              <a:t>4</a:t>
            </a:fld>
            <a:endParaRPr kumimoji="1" lang="ja-JP" altLang="en-US" dirty="0"/>
          </a:p>
        </p:txBody>
      </p:sp>
      <p:sp>
        <p:nvSpPr>
          <p:cNvPr id="28" name="テキスト ボックス 27"/>
          <p:cNvSpPr txBox="1"/>
          <p:nvPr/>
        </p:nvSpPr>
        <p:spPr bwMode="gray">
          <a:xfrm>
            <a:off x="716476" y="5951081"/>
            <a:ext cx="10637774" cy="461665"/>
          </a:xfrm>
          <a:prstGeom prst="rect">
            <a:avLst/>
          </a:prstGeom>
          <a:solidFill>
            <a:srgbClr val="FFF4CC"/>
          </a:solidFill>
        </p:spPr>
        <p:txBody>
          <a:bodyPr wrap="square" rtlCol="0">
            <a:spAutoFit/>
          </a:bodyPr>
          <a:lstStyle/>
          <a:p>
            <a:pPr algn="ctr"/>
            <a:r>
              <a:rPr lang="ja-JP" altLang="en-US" sz="2400" b="1" dirty="0" smtClean="0">
                <a:ln w="0"/>
                <a:solidFill>
                  <a:srgbClr val="FF0000"/>
                </a:solidFill>
                <a:latin typeface="メイリオ" panose="020B0604030504040204" pitchFamily="50" charset="-128"/>
                <a:ea typeface="メイリオ" panose="020B0604030504040204" pitchFamily="50" charset="-128"/>
              </a:rPr>
              <a:t>私的保障</a:t>
            </a:r>
            <a:r>
              <a:rPr lang="ja-JP" altLang="en-US" sz="2400" b="1" dirty="0" smtClean="0">
                <a:ln w="0"/>
                <a:solidFill>
                  <a:schemeClr val="bg2">
                    <a:lumMod val="10000"/>
                  </a:schemeClr>
                </a:solidFill>
                <a:latin typeface="メイリオ" panose="020B0604030504040204" pitchFamily="50" charset="-128"/>
                <a:ea typeface="メイリオ" panose="020B0604030504040204" pitchFamily="50" charset="-128"/>
              </a:rPr>
              <a:t>（共済・保険）は</a:t>
            </a:r>
            <a:r>
              <a:rPr lang="ja-JP" altLang="en-US" sz="2400" b="1" dirty="0" smtClean="0">
                <a:ln w="0"/>
                <a:solidFill>
                  <a:srgbClr val="FF0000"/>
                </a:solidFill>
                <a:latin typeface="メイリオ" panose="020B0604030504040204" pitchFamily="50" charset="-128"/>
                <a:ea typeface="メイリオ" panose="020B0604030504040204" pitchFamily="50" charset="-128"/>
              </a:rPr>
              <a:t>必要</a:t>
            </a:r>
            <a:r>
              <a:rPr lang="ja-JP" altLang="en-US" sz="2400" b="1" dirty="0">
                <a:ln w="0"/>
                <a:solidFill>
                  <a:srgbClr val="FF0000"/>
                </a:solidFill>
                <a:latin typeface="メイリオ" panose="020B0604030504040204" pitchFamily="50" charset="-128"/>
                <a:ea typeface="メイリオ" panose="020B0604030504040204" pitchFamily="50" charset="-128"/>
              </a:rPr>
              <a:t>最低限</a:t>
            </a:r>
            <a:r>
              <a:rPr lang="ja-JP" altLang="en-US" sz="2400" b="1" dirty="0" smtClean="0">
                <a:ln w="0"/>
                <a:solidFill>
                  <a:schemeClr val="bg2">
                    <a:lumMod val="10000"/>
                  </a:schemeClr>
                </a:solidFill>
                <a:latin typeface="メイリオ" panose="020B0604030504040204" pitchFamily="50" charset="-128"/>
                <a:ea typeface="メイリオ" panose="020B0604030504040204" pitchFamily="50" charset="-128"/>
              </a:rPr>
              <a:t>で備えることが大切</a:t>
            </a:r>
            <a:endParaRPr lang="en-US" altLang="ja-JP" sz="900" b="1" dirty="0" smtClean="0">
              <a:ln w="0"/>
              <a:solidFill>
                <a:schemeClr val="bg2">
                  <a:lumMod val="10000"/>
                </a:schemeClr>
              </a:solidFill>
              <a:latin typeface="メイリオ" panose="020B0604030504040204" pitchFamily="50" charset="-128"/>
              <a:ea typeface="メイリオ" panose="020B0604030504040204" pitchFamily="50" charset="-128"/>
            </a:endParaRPr>
          </a:p>
        </p:txBody>
      </p:sp>
      <p:sp>
        <p:nvSpPr>
          <p:cNvPr id="2" name="右中かっこ 1"/>
          <p:cNvSpPr/>
          <p:nvPr/>
        </p:nvSpPr>
        <p:spPr>
          <a:xfrm>
            <a:off x="7649433" y="1904018"/>
            <a:ext cx="622852" cy="3799782"/>
          </a:xfrm>
          <a:prstGeom prst="rightBrac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9" name="Picture 21" descr="C:\Users\ZZ501619\Desktop\公的保障.png">
            <a:extLst>
              <a:ext uri="{FF2B5EF4-FFF2-40B4-BE49-F238E27FC236}">
                <a16:creationId xmlns:a16="http://schemas.microsoft.com/office/drawing/2014/main" id="{8CECF21B-3E85-464F-B7B9-70AFA1341B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829" y="3728214"/>
            <a:ext cx="3856463" cy="19709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C:\Users\ZZ501619\Desktop\職域保障.png">
            <a:extLst>
              <a:ext uri="{FF2B5EF4-FFF2-40B4-BE49-F238E27FC236}">
                <a16:creationId xmlns:a16="http://schemas.microsoft.com/office/drawing/2014/main" id="{6FABE0DA-0B4E-4E01-AF41-F16CAFA7F6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052" y="2910379"/>
            <a:ext cx="2711805" cy="15805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9" descr="C:\Users\ZZ501619\Desktop\私的保障.png">
            <a:extLst>
              <a:ext uri="{FF2B5EF4-FFF2-40B4-BE49-F238E27FC236}">
                <a16:creationId xmlns:a16="http://schemas.microsoft.com/office/drawing/2014/main" id="{5DCD8E86-3E9E-4C40-90E7-593B4272E0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8956" y="1899423"/>
            <a:ext cx="1473807" cy="1364170"/>
          </a:xfrm>
          <a:prstGeom prst="rect">
            <a:avLst/>
          </a:prstGeom>
          <a:noFill/>
          <a:extLst>
            <a:ext uri="{909E8E84-426E-40DD-AFC4-6F175D3DCCD1}">
              <a14:hiddenFill xmlns:a14="http://schemas.microsoft.com/office/drawing/2010/main">
                <a:solidFill>
                  <a:srgbClr val="FFFFFF"/>
                </a:solidFill>
              </a14:hiddenFill>
            </a:ext>
          </a:extLst>
        </p:spPr>
      </p:pic>
      <p:sp>
        <p:nvSpPr>
          <p:cNvPr id="13" name="右中かっこ 12"/>
          <p:cNvSpPr/>
          <p:nvPr/>
        </p:nvSpPr>
        <p:spPr>
          <a:xfrm rot="10800000">
            <a:off x="3103201" y="3263593"/>
            <a:ext cx="622852" cy="2435612"/>
          </a:xfrm>
          <a:prstGeom prst="rightBrace">
            <a:avLst/>
          </a:prstGeom>
          <a:ln w="28575">
            <a:solidFill>
              <a:schemeClr val="accent2">
                <a:lumMod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cxnSp>
        <p:nvCxnSpPr>
          <p:cNvPr id="4" name="直線コネクタ 3"/>
          <p:cNvCxnSpPr/>
          <p:nvPr/>
        </p:nvCxnSpPr>
        <p:spPr>
          <a:xfrm>
            <a:off x="3793923" y="3263593"/>
            <a:ext cx="1116000" cy="13253"/>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665859" y="1905903"/>
            <a:ext cx="19440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97477" y="5699205"/>
            <a:ext cx="2160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339784" y="3317793"/>
            <a:ext cx="2860513" cy="1015663"/>
          </a:xfrm>
          <a:prstGeom prst="rect">
            <a:avLst/>
          </a:prstGeom>
          <a:noFill/>
        </p:spPr>
        <p:txBody>
          <a:bodyPr wrap="square" rtlCol="0">
            <a:spAutoFit/>
          </a:bodyPr>
          <a:lstStyle/>
          <a:p>
            <a:r>
              <a:rPr lang="ja-JP" altLang="en-US" sz="2000" b="1" dirty="0" smtClean="0">
                <a:solidFill>
                  <a:schemeClr val="bg2">
                    <a:lumMod val="10000"/>
                  </a:schemeClr>
                </a:solidFill>
              </a:rPr>
              <a:t>万一の</a:t>
            </a:r>
            <a:r>
              <a:rPr lang="ja-JP" altLang="en-US" sz="2000" b="1" dirty="0">
                <a:solidFill>
                  <a:schemeClr val="bg2">
                    <a:lumMod val="10000"/>
                  </a:schemeClr>
                </a:solidFill>
              </a:rPr>
              <a:t>時</a:t>
            </a:r>
            <a:r>
              <a:rPr lang="ja-JP" altLang="en-US" sz="2000" b="1" dirty="0" smtClean="0">
                <a:solidFill>
                  <a:schemeClr val="bg2">
                    <a:lumMod val="10000"/>
                  </a:schemeClr>
                </a:solidFill>
              </a:rPr>
              <a:t>に</a:t>
            </a:r>
            <a:endParaRPr lang="en-US" altLang="ja-JP" sz="2000" b="1" dirty="0" smtClean="0">
              <a:solidFill>
                <a:schemeClr val="bg2">
                  <a:lumMod val="10000"/>
                </a:schemeClr>
              </a:solidFill>
            </a:endParaRPr>
          </a:p>
          <a:p>
            <a:r>
              <a:rPr lang="ja-JP" altLang="en-US" sz="2000" b="1" dirty="0" smtClean="0">
                <a:solidFill>
                  <a:schemeClr val="bg2">
                    <a:lumMod val="10000"/>
                  </a:schemeClr>
                </a:solidFill>
              </a:rPr>
              <a:t>必要な金額</a:t>
            </a:r>
            <a:endParaRPr lang="ja-JP" altLang="en-US" sz="2000" b="1" dirty="0">
              <a:solidFill>
                <a:schemeClr val="bg2">
                  <a:lumMod val="10000"/>
                </a:schemeClr>
              </a:solidFill>
            </a:endParaRPr>
          </a:p>
          <a:p>
            <a:endParaRPr kumimoji="1" lang="ja-JP" altLang="en-US" sz="2000" b="1" dirty="0">
              <a:solidFill>
                <a:schemeClr val="bg2">
                  <a:lumMod val="10000"/>
                </a:schemeClr>
              </a:solidFill>
            </a:endParaRPr>
          </a:p>
        </p:txBody>
      </p:sp>
      <p:sp>
        <p:nvSpPr>
          <p:cNvPr id="11" name="テキスト ボックス 10"/>
          <p:cNvSpPr txBox="1"/>
          <p:nvPr/>
        </p:nvSpPr>
        <p:spPr>
          <a:xfrm>
            <a:off x="582677" y="4052346"/>
            <a:ext cx="2469597" cy="707886"/>
          </a:xfrm>
          <a:prstGeom prst="rect">
            <a:avLst/>
          </a:prstGeom>
          <a:noFill/>
        </p:spPr>
        <p:txBody>
          <a:bodyPr wrap="square" rtlCol="0">
            <a:spAutoFit/>
          </a:bodyPr>
          <a:lstStyle/>
          <a:p>
            <a:r>
              <a:rPr kumimoji="1" lang="ja-JP" altLang="en-US" sz="2000" b="1" dirty="0" smtClean="0">
                <a:solidFill>
                  <a:schemeClr val="bg2">
                    <a:lumMod val="10000"/>
                  </a:schemeClr>
                </a:solidFill>
              </a:rPr>
              <a:t>既に保障が</a:t>
            </a:r>
            <a:endParaRPr kumimoji="1" lang="en-US" altLang="ja-JP" sz="2000" b="1" dirty="0" smtClean="0">
              <a:solidFill>
                <a:schemeClr val="bg2">
                  <a:lumMod val="10000"/>
                </a:schemeClr>
              </a:solidFill>
            </a:endParaRPr>
          </a:p>
          <a:p>
            <a:r>
              <a:rPr lang="ja-JP" altLang="en-US" sz="2000" b="1" dirty="0">
                <a:solidFill>
                  <a:schemeClr val="bg2">
                    <a:lumMod val="10000"/>
                  </a:schemeClr>
                </a:solidFill>
              </a:rPr>
              <a:t>用意</a:t>
            </a:r>
            <a:r>
              <a:rPr lang="ja-JP" altLang="en-US" sz="2000" b="1" dirty="0" smtClean="0">
                <a:solidFill>
                  <a:schemeClr val="bg2">
                    <a:lumMod val="10000"/>
                  </a:schemeClr>
                </a:solidFill>
              </a:rPr>
              <a:t>されている金額</a:t>
            </a:r>
            <a:endParaRPr kumimoji="1" lang="ja-JP" altLang="en-US" sz="2000" b="1" dirty="0">
              <a:solidFill>
                <a:schemeClr val="bg2">
                  <a:lumMod val="10000"/>
                </a:schemeClr>
              </a:solidFill>
            </a:endParaRPr>
          </a:p>
        </p:txBody>
      </p:sp>
      <p:sp>
        <p:nvSpPr>
          <p:cNvPr id="23" name="右中かっこ 22"/>
          <p:cNvSpPr/>
          <p:nvPr/>
        </p:nvSpPr>
        <p:spPr>
          <a:xfrm rot="10800000">
            <a:off x="4229933" y="1919501"/>
            <a:ext cx="622852" cy="1350718"/>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cxnSp>
        <p:nvCxnSpPr>
          <p:cNvPr id="24" name="直線コネクタ 23"/>
          <p:cNvCxnSpPr/>
          <p:nvPr/>
        </p:nvCxnSpPr>
        <p:spPr>
          <a:xfrm>
            <a:off x="4928956" y="1919501"/>
            <a:ext cx="576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50194" y="2380625"/>
            <a:ext cx="2003568" cy="523220"/>
          </a:xfrm>
          <a:prstGeom prst="rect">
            <a:avLst/>
          </a:prstGeom>
          <a:noFill/>
        </p:spPr>
        <p:txBody>
          <a:bodyPr wrap="square" rtlCol="0">
            <a:spAutoFit/>
          </a:bodyPr>
          <a:lstStyle/>
          <a:p>
            <a:r>
              <a:rPr kumimoji="1" lang="ja-JP" altLang="en-US" sz="2800" dirty="0" smtClean="0">
                <a:solidFill>
                  <a:srgbClr val="FF0000"/>
                </a:solidFill>
              </a:rPr>
              <a:t>必要保障額</a:t>
            </a:r>
            <a:endParaRPr kumimoji="1" lang="ja-JP" altLang="en-US" sz="2800" dirty="0">
              <a:solidFill>
                <a:srgbClr val="FF0000"/>
              </a:solidFill>
            </a:endParaRPr>
          </a:p>
        </p:txBody>
      </p:sp>
      <p:sp>
        <p:nvSpPr>
          <p:cNvPr id="29" name="正方形/長方形 28"/>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31" name="角丸四角形 30"/>
          <p:cNvSpPr/>
          <p:nvPr/>
        </p:nvSpPr>
        <p:spPr bwMode="gray">
          <a:xfrm>
            <a:off x="759187" y="1303123"/>
            <a:ext cx="885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84062" y="1011719"/>
            <a:ext cx="10388738" cy="646331"/>
          </a:xfrm>
          <a:prstGeom prst="rect">
            <a:avLst/>
          </a:prstGeom>
          <a:noFill/>
          <a:effectLst>
            <a:softEdge rad="635000"/>
          </a:effectLst>
        </p:spPr>
        <p:txBody>
          <a:bodyPr wrap="square" rtlCol="0">
            <a:spAutoFit/>
          </a:bodyPr>
          <a:lstStyle/>
          <a:p>
            <a:r>
              <a:rPr lang="ja-JP" altLang="en-US" sz="3600" b="1" dirty="0">
                <a:solidFill>
                  <a:srgbClr val="002060"/>
                </a:solidFill>
              </a:rPr>
              <a:t>２．ムダのない保障</a:t>
            </a:r>
            <a:r>
              <a:rPr lang="ja-JP" altLang="en-US" sz="3600" b="1" dirty="0" smtClean="0">
                <a:solidFill>
                  <a:srgbClr val="002060"/>
                </a:solidFill>
              </a:rPr>
              <a:t>の備え方（</a:t>
            </a:r>
            <a:r>
              <a:rPr lang="ja-JP" altLang="en-US" sz="3600" b="1" dirty="0">
                <a:solidFill>
                  <a:srgbClr val="002060"/>
                </a:solidFill>
              </a:rPr>
              <a:t>必要保障額）</a:t>
            </a:r>
          </a:p>
        </p:txBody>
      </p:sp>
    </p:spTree>
    <p:extLst>
      <p:ext uri="{BB962C8B-B14F-4D97-AF65-F5344CB8AC3E}">
        <p14:creationId xmlns:p14="http://schemas.microsoft.com/office/powerpoint/2010/main" val="34490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50"/>
                                        <p:tgtEl>
                                          <p:spTgt spid="28"/>
                                        </p:tgtEl>
                                      </p:cBhvr>
                                    </p:animEffect>
                                    <p:anim calcmode="lin" valueType="num">
                                      <p:cBhvr>
                                        <p:cTn id="30" dur="750" fill="hold"/>
                                        <p:tgtEl>
                                          <p:spTgt spid="28"/>
                                        </p:tgtEl>
                                        <p:attrNameLst>
                                          <p:attrName>ppt_x</p:attrName>
                                        </p:attrNameLst>
                                      </p:cBhvr>
                                      <p:tavLst>
                                        <p:tav tm="0">
                                          <p:val>
                                            <p:strVal val="#ppt_x"/>
                                          </p:val>
                                        </p:tav>
                                        <p:tav tm="100000">
                                          <p:val>
                                            <p:strVal val="#ppt_x"/>
                                          </p:val>
                                        </p:tav>
                                      </p:tavLst>
                                    </p:anim>
                                    <p:anim calcmode="lin" valueType="num">
                                      <p:cBhvr>
                                        <p:cTn id="31"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animBg="1"/>
      <p:bldP spid="11" grpId="0"/>
      <p:bldP spid="2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445803" y="242850"/>
            <a:ext cx="12969114" cy="727306"/>
          </a:xfrm>
        </p:spPr>
        <p:txBody>
          <a:bodyPr>
            <a:noAutofit/>
          </a:bodyPr>
          <a:lstStyle/>
          <a:p>
            <a:r>
              <a:rPr lang="en-US" altLang="ja-JP" sz="4800" b="1" u="sng">
                <a:solidFill>
                  <a:srgbClr val="002060"/>
                </a:solidFill>
                <a:latin typeface="+mn-ea"/>
              </a:rPr>
              <a:t>Ⅰ</a:t>
            </a:r>
            <a:r>
              <a:rPr lang="ja-JP" altLang="en-US" sz="4800" b="1" u="sng">
                <a:solidFill>
                  <a:srgbClr val="002060"/>
                </a:solidFill>
                <a:latin typeface="+mn-ea"/>
              </a:rPr>
              <a:t>．保障はいるの？どのくらい？</a:t>
            </a:r>
            <a:endParaRPr lang="ja-JP" altLang="en-US" sz="4800" b="1" u="sng" dirty="0">
              <a:solidFill>
                <a:srgbClr val="002060"/>
              </a:solidFill>
              <a:latin typeface="+mn-ea"/>
            </a:endParaRPr>
          </a:p>
        </p:txBody>
      </p:sp>
      <p:sp>
        <p:nvSpPr>
          <p:cNvPr id="5" name="スライド番号プレースホルダー 4"/>
          <p:cNvSpPr>
            <a:spLocks noGrp="1"/>
          </p:cNvSpPr>
          <p:nvPr>
            <p:ph type="sldNum" sz="quarter" idx="12"/>
          </p:nvPr>
        </p:nvSpPr>
        <p:spPr/>
        <p:txBody>
          <a:bodyPr/>
          <a:lstStyle/>
          <a:p>
            <a:fld id="{47228C29-2B79-4EE8-9B27-8EAFC38607DB}" type="slidenum">
              <a:rPr kumimoji="1" lang="ja-JP" altLang="en-US" smtClean="0"/>
              <a:t>5</a:t>
            </a:fld>
            <a:endParaRPr kumimoji="1" lang="ja-JP" altLang="en-US" dirty="0"/>
          </a:p>
        </p:txBody>
      </p:sp>
      <p:sp>
        <p:nvSpPr>
          <p:cNvPr id="30" name="正方形/長方形 2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32" name="角丸四角形 31"/>
          <p:cNvSpPr/>
          <p:nvPr/>
        </p:nvSpPr>
        <p:spPr bwMode="gray">
          <a:xfrm>
            <a:off x="759187" y="1303123"/>
            <a:ext cx="381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84062" y="1011719"/>
            <a:ext cx="8559937" cy="646331"/>
          </a:xfrm>
          <a:prstGeom prst="rect">
            <a:avLst/>
          </a:prstGeom>
          <a:noFill/>
          <a:effectLst>
            <a:softEdge rad="635000"/>
          </a:effectLst>
        </p:spPr>
        <p:txBody>
          <a:bodyPr wrap="square" rtlCol="0">
            <a:spAutoFit/>
          </a:bodyPr>
          <a:lstStyle/>
          <a:p>
            <a:r>
              <a:rPr lang="ja-JP" altLang="en-US" sz="3600" b="1" dirty="0" smtClean="0">
                <a:solidFill>
                  <a:srgbClr val="002060"/>
                </a:solidFill>
              </a:rPr>
              <a:t>３．保障のめや</a:t>
            </a:r>
            <a:r>
              <a:rPr lang="ja-JP" altLang="en-US" sz="3600" b="1" dirty="0" err="1" smtClean="0">
                <a:solidFill>
                  <a:srgbClr val="002060"/>
                </a:solidFill>
              </a:rPr>
              <a:t>す</a:t>
            </a:r>
            <a:endParaRPr lang="ja-JP" altLang="en-US" sz="3600" b="1" dirty="0">
              <a:solidFill>
                <a:srgbClr val="002060"/>
              </a:solidFill>
            </a:endParaRPr>
          </a:p>
        </p:txBody>
      </p:sp>
      <p:grpSp>
        <p:nvGrpSpPr>
          <p:cNvPr id="31" name="グループ化 30"/>
          <p:cNvGrpSpPr/>
          <p:nvPr/>
        </p:nvGrpSpPr>
        <p:grpSpPr bwMode="gray">
          <a:xfrm>
            <a:off x="170737" y="1870638"/>
            <a:ext cx="5863944" cy="4510510"/>
            <a:chOff x="182536" y="1810579"/>
            <a:chExt cx="5863944" cy="4510510"/>
          </a:xfrm>
        </p:grpSpPr>
        <p:sp>
          <p:nvSpPr>
            <p:cNvPr id="43" name="正方形/長方形 42"/>
            <p:cNvSpPr/>
            <p:nvPr/>
          </p:nvSpPr>
          <p:spPr bwMode="gray">
            <a:xfrm>
              <a:off x="182536"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grpSp>
          <p:nvGrpSpPr>
            <p:cNvPr id="44" name="グループ化 43"/>
            <p:cNvGrpSpPr/>
            <p:nvPr/>
          </p:nvGrpSpPr>
          <p:grpSpPr bwMode="gray">
            <a:xfrm>
              <a:off x="1580206" y="2401036"/>
              <a:ext cx="2982382" cy="2943652"/>
              <a:chOff x="1772221" y="898053"/>
              <a:chExt cx="5233334" cy="5385137"/>
            </a:xfrm>
          </p:grpSpPr>
          <p:pic>
            <p:nvPicPr>
              <p:cNvPr id="47" name="Picture 21" descr="C:\Users\ZZ501619\Desktop\公的保障.png">
                <a:extLst>
                  <a:ext uri="{FF2B5EF4-FFF2-40B4-BE49-F238E27FC236}">
                    <a16:creationId xmlns:a16="http://schemas.microsoft.com/office/drawing/2014/main" id="{8CECF21B-3E85-464F-B7B9-70AFA1341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772221" y="3489857"/>
                <a:ext cx="5233334" cy="279333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C:\Users\ZZ501619\Desktop\職域保障.png">
                <a:extLst>
                  <a:ext uri="{FF2B5EF4-FFF2-40B4-BE49-F238E27FC236}">
                    <a16:creationId xmlns:a16="http://schemas.microsoft.com/office/drawing/2014/main" id="{6FABE0DA-0B4E-4E01-AF41-F16CAFA7F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46030" y="2330803"/>
                <a:ext cx="3680000" cy="22400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9" descr="C:\Users\ZZ501619\Desktop\私的保障.png">
                <a:extLst>
                  <a:ext uri="{FF2B5EF4-FFF2-40B4-BE49-F238E27FC236}">
                    <a16:creationId xmlns:a16="http://schemas.microsoft.com/office/drawing/2014/main" id="{5DCD8E86-3E9E-4C40-90E7-593B4272E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338405" y="898053"/>
                <a:ext cx="2000000" cy="193333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11"/>
            <p:cNvSpPr>
              <a:spLocks/>
            </p:cNvSpPr>
            <p:nvPr/>
          </p:nvSpPr>
          <p:spPr bwMode="gray">
            <a:xfrm>
              <a:off x="1249087" y="1839182"/>
              <a:ext cx="3904379" cy="5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eaLnBrk="1" hangingPunct="1">
                <a:lnSpc>
                  <a:spcPts val="3800"/>
                </a:lnSpc>
              </a:pP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死亡</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保障のめやすは</a:t>
              </a:r>
              <a:r>
                <a:rPr lang="en-US" altLang="ja-JP"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sp>
          <p:nvSpPr>
            <p:cNvPr id="46" name="テキスト ボックス 32"/>
            <p:cNvSpPr txBox="1"/>
            <p:nvPr/>
          </p:nvSpPr>
          <p:spPr bwMode="gray">
            <a:xfrm>
              <a:off x="329689" y="5566310"/>
              <a:ext cx="5651383" cy="707886"/>
            </a:xfrm>
            <a:prstGeom prst="rect">
              <a:avLst/>
            </a:prstGeom>
            <a:solidFill>
              <a:srgbClr val="FFF4CC"/>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b="1" dirty="0" smtClean="0">
                  <a:solidFill>
                    <a:schemeClr val="bg2">
                      <a:lumMod val="10000"/>
                    </a:schemeClr>
                  </a:solidFill>
                  <a:latin typeface="Meiryo UI" panose="020B0604030504040204" pitchFamily="50" charset="-128"/>
                  <a:ea typeface="Meiryo UI" panose="020B0604030504040204" pitchFamily="50" charset="-128"/>
                </a:rPr>
                <a:t>単身・・・</a:t>
              </a:r>
              <a:r>
                <a:rPr kumimoji="1" lang="en-US" altLang="ja-JP" sz="2000" b="1" dirty="0" smtClean="0">
                  <a:solidFill>
                    <a:schemeClr val="bg2">
                      <a:lumMod val="10000"/>
                    </a:schemeClr>
                  </a:solidFill>
                  <a:latin typeface="Meiryo UI" panose="020B0604030504040204" pitchFamily="50" charset="-128"/>
                  <a:ea typeface="Meiryo UI" panose="020B0604030504040204" pitchFamily="50" charset="-128"/>
                </a:rPr>
                <a:t>1,000</a:t>
              </a:r>
              <a:r>
                <a:rPr kumimoji="1" lang="ja-JP" altLang="en-US" sz="2000" b="1" dirty="0" smtClean="0">
                  <a:solidFill>
                    <a:schemeClr val="bg2">
                      <a:lumMod val="10000"/>
                    </a:schemeClr>
                  </a:solidFill>
                  <a:latin typeface="Meiryo UI" panose="020B0604030504040204" pitchFamily="50" charset="-128"/>
                  <a:ea typeface="Meiryo UI" panose="020B0604030504040204" pitchFamily="50" charset="-128"/>
                </a:rPr>
                <a:t>万円以下</a:t>
              </a:r>
              <a:endParaRPr kumimoji="1" lang="en-US" altLang="ja-JP" sz="2000" b="1" dirty="0" smtClean="0">
                <a:solidFill>
                  <a:schemeClr val="bg2">
                    <a:lumMod val="10000"/>
                  </a:schemeClr>
                </a:solidFill>
                <a:latin typeface="Meiryo UI" panose="020B0604030504040204" pitchFamily="50" charset="-128"/>
                <a:ea typeface="Meiryo UI" panose="020B0604030504040204" pitchFamily="50" charset="-128"/>
              </a:endParaRPr>
            </a:p>
            <a:p>
              <a:pPr algn="ct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扶養家族がいる・・</a:t>
              </a:r>
              <a:r>
                <a:rPr lang="en-US" altLang="ja-JP" sz="2000" b="1" dirty="0" smtClean="0">
                  <a:solidFill>
                    <a:schemeClr val="bg2">
                      <a:lumMod val="10000"/>
                    </a:schemeClr>
                  </a:solidFill>
                  <a:latin typeface="Meiryo UI" panose="020B0604030504040204" pitchFamily="50" charset="-128"/>
                  <a:ea typeface="Meiryo UI" panose="020B0604030504040204" pitchFamily="50" charset="-128"/>
                </a:rPr>
                <a:t>1,000</a:t>
              </a: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万円～</a:t>
              </a:r>
              <a:r>
                <a:rPr lang="en-US" altLang="ja-JP" sz="2000" b="1" dirty="0" smtClean="0">
                  <a:solidFill>
                    <a:schemeClr val="bg2">
                      <a:lumMod val="10000"/>
                    </a:schemeClr>
                  </a:solidFill>
                  <a:latin typeface="Meiryo UI" panose="020B0604030504040204" pitchFamily="50" charset="-128"/>
                  <a:ea typeface="Meiryo UI" panose="020B0604030504040204" pitchFamily="50" charset="-128"/>
                </a:rPr>
                <a:t>5,000</a:t>
              </a: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万円</a:t>
              </a:r>
              <a:endParaRPr kumimoji="1" lang="ja-JP" altLang="en-US" sz="2000" b="1" dirty="0">
                <a:solidFill>
                  <a:schemeClr val="bg2">
                    <a:lumMod val="10000"/>
                  </a:schemeClr>
                </a:solidFill>
                <a:latin typeface="Meiryo UI" panose="020B0604030504040204" pitchFamily="50" charset="-128"/>
                <a:ea typeface="Meiryo UI" panose="020B0604030504040204" pitchFamily="50" charset="-128"/>
              </a:endParaRPr>
            </a:p>
          </p:txBody>
        </p:sp>
      </p:grpSp>
      <p:grpSp>
        <p:nvGrpSpPr>
          <p:cNvPr id="34" name="グループ化 33"/>
          <p:cNvGrpSpPr/>
          <p:nvPr/>
        </p:nvGrpSpPr>
        <p:grpSpPr bwMode="gray">
          <a:xfrm>
            <a:off x="6175469" y="1870638"/>
            <a:ext cx="5863944" cy="4510510"/>
            <a:chOff x="6187268" y="1810579"/>
            <a:chExt cx="5863944" cy="4510510"/>
          </a:xfrm>
        </p:grpSpPr>
        <p:sp>
          <p:nvSpPr>
            <p:cNvPr id="35" name="正方形/長方形 34"/>
            <p:cNvSpPr/>
            <p:nvPr/>
          </p:nvSpPr>
          <p:spPr bwMode="gray">
            <a:xfrm>
              <a:off x="6187268"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sp>
          <p:nvSpPr>
            <p:cNvPr id="36" name="Rectangle 11"/>
            <p:cNvSpPr>
              <a:spLocks/>
            </p:cNvSpPr>
            <p:nvPr/>
          </p:nvSpPr>
          <p:spPr bwMode="gray">
            <a:xfrm>
              <a:off x="6712915" y="1810579"/>
              <a:ext cx="3904379" cy="4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eaLnBrk="1" hangingPunct="1">
                <a:lnSpc>
                  <a:spcPts val="3800"/>
                </a:lnSpc>
              </a:pP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◎医療</a:t>
              </a: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保障のめ</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やすは</a:t>
              </a:r>
              <a:r>
                <a:rPr lang="en-US" altLang="ja-JP"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pic>
          <p:nvPicPr>
            <p:cNvPr id="3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249" b="-19"/>
            <a:stretch/>
          </p:blipFill>
          <p:spPr bwMode="gray">
            <a:xfrm>
              <a:off x="6454247" y="2341515"/>
              <a:ext cx="2750135" cy="9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687" t="-707" r="30833" b="1377"/>
            <a:stretch/>
          </p:blipFill>
          <p:spPr bwMode="gray">
            <a:xfrm>
              <a:off x="7609352" y="3382230"/>
              <a:ext cx="2430525" cy="9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699" t="1" b="-2377"/>
            <a:stretch/>
          </p:blipFill>
          <p:spPr bwMode="gray">
            <a:xfrm>
              <a:off x="8824614" y="4425907"/>
              <a:ext cx="2342242" cy="10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3"/>
            <p:cNvSpPr txBox="1"/>
            <p:nvPr/>
          </p:nvSpPr>
          <p:spPr bwMode="gray">
            <a:xfrm>
              <a:off x="6473965" y="5551647"/>
              <a:ext cx="5225142" cy="707886"/>
            </a:xfrm>
            <a:prstGeom prst="rect">
              <a:avLst/>
            </a:prstGeom>
            <a:solidFill>
              <a:srgbClr val="FFF4CC"/>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b="1" dirty="0" smtClean="0">
                  <a:solidFill>
                    <a:schemeClr val="bg2">
                      <a:lumMod val="10000"/>
                    </a:schemeClr>
                  </a:solidFill>
                  <a:latin typeface="Meiryo UI" panose="020B0604030504040204" pitchFamily="50" charset="-128"/>
                  <a:ea typeface="Meiryo UI" panose="020B0604030504040204" pitchFamily="50" charset="-128"/>
                </a:rPr>
                <a:t>医療費・食事代のみ・・・</a:t>
              </a:r>
              <a:r>
                <a:rPr kumimoji="1" lang="en-US" altLang="ja-JP" sz="2000" b="1" dirty="0" smtClean="0">
                  <a:solidFill>
                    <a:schemeClr val="bg2">
                      <a:lumMod val="10000"/>
                    </a:schemeClr>
                  </a:solidFill>
                  <a:latin typeface="Meiryo UI" panose="020B0604030504040204" pitchFamily="50" charset="-128"/>
                  <a:ea typeface="Meiryo UI" panose="020B0604030504040204" pitchFamily="50" charset="-128"/>
                </a:rPr>
                <a:t>3,000</a:t>
              </a:r>
              <a:r>
                <a:rPr kumimoji="1" lang="ja-JP" altLang="en-US" sz="2000" b="1" dirty="0" smtClean="0">
                  <a:solidFill>
                    <a:schemeClr val="bg2">
                      <a:lumMod val="10000"/>
                    </a:schemeClr>
                  </a:solidFill>
                  <a:latin typeface="Meiryo UI" panose="020B0604030504040204" pitchFamily="50" charset="-128"/>
                  <a:ea typeface="Meiryo UI" panose="020B0604030504040204" pitchFamily="50" charset="-128"/>
                </a:rPr>
                <a:t>円</a:t>
              </a:r>
              <a:endParaRPr kumimoji="1" lang="en-US" altLang="ja-JP" sz="2000" b="1" dirty="0" smtClean="0">
                <a:solidFill>
                  <a:schemeClr val="bg2">
                    <a:lumMod val="10000"/>
                  </a:schemeClr>
                </a:solidFill>
                <a:latin typeface="Meiryo UI" panose="020B0604030504040204" pitchFamily="50" charset="-128"/>
                <a:ea typeface="Meiryo UI" panose="020B0604030504040204" pitchFamily="50" charset="-128"/>
              </a:endParaRPr>
            </a:p>
            <a:p>
              <a:pPr algn="ctr"/>
              <a:r>
                <a:rPr lang="ja-JP" altLang="en-US" sz="2000" b="1" dirty="0">
                  <a:solidFill>
                    <a:schemeClr val="bg2">
                      <a:lumMod val="10000"/>
                    </a:schemeClr>
                  </a:solidFill>
                  <a:latin typeface="Meiryo UI" panose="020B0604030504040204" pitchFamily="50" charset="-128"/>
                  <a:ea typeface="Meiryo UI" panose="020B0604030504040204" pitchFamily="50" charset="-128"/>
                </a:rPr>
                <a:t>個室</a:t>
              </a: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を希望・・・</a:t>
              </a:r>
              <a:r>
                <a:rPr lang="en-US" altLang="ja-JP" sz="2000" b="1" dirty="0" smtClean="0">
                  <a:solidFill>
                    <a:schemeClr val="bg2">
                      <a:lumMod val="10000"/>
                    </a:schemeClr>
                  </a:solidFill>
                  <a:latin typeface="Meiryo UI" panose="020B0604030504040204" pitchFamily="50" charset="-128"/>
                  <a:ea typeface="Meiryo UI" panose="020B0604030504040204" pitchFamily="50" charset="-128"/>
                </a:rPr>
                <a:t>5,000</a:t>
              </a: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円～</a:t>
              </a:r>
              <a:r>
                <a:rPr lang="en-US" altLang="ja-JP" sz="2000" b="1" dirty="0" smtClean="0">
                  <a:solidFill>
                    <a:schemeClr val="bg2">
                      <a:lumMod val="10000"/>
                    </a:schemeClr>
                  </a:solidFill>
                  <a:latin typeface="Meiryo UI" panose="020B0604030504040204" pitchFamily="50" charset="-128"/>
                  <a:ea typeface="Meiryo UI" panose="020B0604030504040204" pitchFamily="50" charset="-128"/>
                </a:rPr>
                <a:t>10,000</a:t>
              </a:r>
              <a:r>
                <a:rPr lang="ja-JP" altLang="en-US" sz="2000" b="1" dirty="0" smtClean="0">
                  <a:solidFill>
                    <a:schemeClr val="bg2">
                      <a:lumMod val="10000"/>
                    </a:schemeClr>
                  </a:solidFill>
                  <a:latin typeface="Meiryo UI" panose="020B0604030504040204" pitchFamily="50" charset="-128"/>
                  <a:ea typeface="Meiryo UI" panose="020B0604030504040204" pitchFamily="50" charset="-128"/>
                </a:rPr>
                <a:t>円</a:t>
              </a:r>
              <a:endParaRPr kumimoji="1" lang="ja-JP" altLang="en-US" sz="2000" b="1" dirty="0">
                <a:solidFill>
                  <a:schemeClr val="bg2">
                    <a:lumMod val="10000"/>
                  </a:schemeClr>
                </a:solidFill>
                <a:latin typeface="Meiryo UI" panose="020B0604030504040204" pitchFamily="50" charset="-128"/>
                <a:ea typeface="Meiryo UI" panose="020B0604030504040204" pitchFamily="50" charset="-128"/>
              </a:endParaRPr>
            </a:p>
          </p:txBody>
        </p:sp>
        <p:sp>
          <p:nvSpPr>
            <p:cNvPr id="41" name="正方形/長方形 40"/>
            <p:cNvSpPr/>
            <p:nvPr/>
          </p:nvSpPr>
          <p:spPr bwMode="gray">
            <a:xfrm>
              <a:off x="7021013" y="2422275"/>
              <a:ext cx="643437" cy="307530"/>
            </a:xfrm>
            <a:prstGeom prst="rect">
              <a:avLst/>
            </a:prstGeom>
            <a:solidFill>
              <a:srgbClr val="B6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テキスト ボックス 35"/>
            <p:cNvSpPr txBox="1"/>
            <p:nvPr/>
          </p:nvSpPr>
          <p:spPr bwMode="gray">
            <a:xfrm>
              <a:off x="7122556" y="2313790"/>
              <a:ext cx="615617"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400" dirty="0" smtClean="0">
                  <a:solidFill>
                    <a:schemeClr val="bg1"/>
                  </a:solidFill>
                  <a:latin typeface="HGS教科書体" panose="02020600000000000000" pitchFamily="18" charset="-128"/>
                  <a:ea typeface="HGS教科書体" panose="02020600000000000000" pitchFamily="18" charset="-128"/>
                </a:rPr>
                <a:t>830</a:t>
              </a:r>
              <a:endParaRPr kumimoji="1" lang="ja-JP" altLang="en-US" sz="2400" dirty="0">
                <a:solidFill>
                  <a:schemeClr val="bg1"/>
                </a:solidFill>
                <a:latin typeface="HGS教科書体" panose="02020600000000000000" pitchFamily="18" charset="-128"/>
                <a:ea typeface="HGS教科書体" panose="02020600000000000000" pitchFamily="18" charset="-128"/>
              </a:endParaRPr>
            </a:p>
          </p:txBody>
        </p:sp>
      </p:grpSp>
    </p:spTree>
    <p:extLst>
      <p:ext uri="{BB962C8B-B14F-4D97-AF65-F5344CB8AC3E}">
        <p14:creationId xmlns:p14="http://schemas.microsoft.com/office/powerpoint/2010/main" val="40145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682726" y="2821715"/>
            <a:ext cx="9926808" cy="1081454"/>
          </a:xfrm>
          <a:prstGeom prst="rect">
            <a:avLst/>
          </a:prstGeom>
          <a:solidFill>
            <a:srgbClr val="FFF4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保障はいるの？どのくらい？</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smtClean="0">
                <a:solidFill>
                  <a:srgbClr val="002060"/>
                </a:solidFill>
              </a:rPr>
              <a:t>．</a:t>
            </a:r>
            <a:r>
              <a:rPr lang="ja-JP" altLang="en-US" sz="4800" b="1" dirty="0" smtClean="0">
                <a:solidFill>
                  <a:srgbClr val="002060"/>
                </a:solidFill>
              </a:rPr>
              <a:t>団体生命共済とは</a:t>
            </a:r>
            <a:endParaRPr lang="en-US" altLang="ja-JP" sz="4800" b="1" dirty="0" smtClean="0">
              <a:solidFill>
                <a:srgbClr val="002060"/>
              </a:solidFill>
            </a:endParaRPr>
          </a:p>
          <a:p>
            <a:pPr marL="0" indent="0">
              <a:lnSpc>
                <a:spcPct val="120000"/>
              </a:lnSpc>
              <a:buNone/>
            </a:pPr>
            <a:r>
              <a:rPr lang="en-US" altLang="ja-JP" sz="4800" b="1" dirty="0">
                <a:solidFill>
                  <a:srgbClr val="002060"/>
                </a:solidFill>
              </a:rPr>
              <a:t>Ⅲ</a:t>
            </a:r>
            <a:r>
              <a:rPr lang="ja-JP" altLang="en-US" sz="4800" b="1" dirty="0" err="1" smtClean="0">
                <a:solidFill>
                  <a:srgbClr val="002060"/>
                </a:solidFill>
              </a:rPr>
              <a:t>．じちろう</a:t>
            </a:r>
            <a:r>
              <a:rPr lang="ja-JP" altLang="en-US" sz="4800" b="1" dirty="0" smtClean="0">
                <a:solidFill>
                  <a:srgbClr val="002060"/>
                </a:solidFill>
              </a:rPr>
              <a:t>共済を活用しよう</a:t>
            </a:r>
            <a:endParaRPr lang="ja-JP" altLang="en-US" sz="4800" b="1" dirty="0">
              <a:solidFill>
                <a:srgbClr val="002060"/>
              </a:solidFill>
            </a:endParaRPr>
          </a:p>
        </p:txBody>
      </p:sp>
      <p:sp>
        <p:nvSpPr>
          <p:cNvPr id="6" name="スライド番号プレースホルダー 5" hidden="1"/>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10</a:t>
            </a:r>
            <a:endParaRPr lang="ja-JP" altLang="en-US" sz="2000" dirty="0">
              <a:solidFill>
                <a:schemeClr val="bg1"/>
              </a:solidFill>
              <a:latin typeface="+mn-ea"/>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6</a:t>
            </a:fld>
            <a:endParaRPr kumimoji="1" lang="ja-JP" altLang="en-US"/>
          </a:p>
        </p:txBody>
      </p:sp>
      <p:sp>
        <p:nvSpPr>
          <p:cNvPr id="10" name="正方形/長方形 9"/>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2463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bwMode="gray">
          <a:xfrm>
            <a:off x="759187" y="1303123"/>
            <a:ext cx="7776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bwMode="grayWhite">
          <a:xfrm>
            <a:off x="688520" y="2062707"/>
            <a:ext cx="2651671" cy="4334892"/>
          </a:xfrm>
          <a:prstGeom prst="roundRect">
            <a:avLst>
              <a:gd name="adj" fmla="val 8764"/>
            </a:avLst>
          </a:prstGeom>
          <a:solidFill>
            <a:srgbClr val="FEE7DC"/>
          </a:solidFill>
          <a:ln w="76200">
            <a:solidFill>
              <a:srgbClr val="FDC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bwMode="grayWhite">
          <a:xfrm>
            <a:off x="3759573" y="2009721"/>
            <a:ext cx="7619626" cy="4417427"/>
          </a:xfrm>
          <a:prstGeom prst="roundRect">
            <a:avLst>
              <a:gd name="adj" fmla="val 9135"/>
            </a:avLst>
          </a:prstGeom>
          <a:solidFill>
            <a:srgbClr val="EEF3F8"/>
          </a:solidFill>
          <a:ln w="76200">
            <a:solidFill>
              <a:srgbClr val="BDD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bwMode="grayWhite">
          <a:xfrm>
            <a:off x="4541442" y="1749196"/>
            <a:ext cx="2084970" cy="737980"/>
          </a:xfrm>
          <a:prstGeom prst="roundRect">
            <a:avLst/>
          </a:prstGeom>
          <a:solidFill>
            <a:schemeClr val="bg1"/>
          </a:solidFill>
          <a:ln w="57150">
            <a:solidFill>
              <a:srgbClr val="BDD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4225322" y="1835915"/>
            <a:ext cx="2626141" cy="584775"/>
          </a:xfrm>
          <a:prstGeom prst="rect">
            <a:avLst/>
          </a:prstGeom>
          <a:noFill/>
        </p:spPr>
        <p:txBody>
          <a:bodyPr wrap="square" rtlCol="0">
            <a:spAutoFit/>
          </a:bodyPr>
          <a:lstStyle/>
          <a:p>
            <a:pPr algn="ctr"/>
            <a:r>
              <a:rPr lang="ja-JP" altLang="en-US" sz="3200" dirty="0">
                <a:ln w="0"/>
                <a:effectLst>
                  <a:outerShdw blurRad="38100" dist="19050" dir="2700000" algn="tl" rotWithShape="0">
                    <a:schemeClr val="dk1">
                      <a:alpha val="40000"/>
                    </a:schemeClr>
                  </a:outerShdw>
                </a:effectLst>
              </a:rPr>
              <a:t>健康</a:t>
            </a:r>
            <a:endParaRPr kumimoji="1" lang="ja-JP" altLang="en-US" sz="3200" dirty="0">
              <a:ln w="0"/>
              <a:effectLst>
                <a:outerShdw blurRad="38100" dist="19050" dir="2700000" algn="tl" rotWithShape="0">
                  <a:schemeClr val="dk1">
                    <a:alpha val="40000"/>
                  </a:schemeClr>
                </a:outerShdw>
              </a:effectLst>
            </a:endParaRPr>
          </a:p>
        </p:txBody>
      </p:sp>
      <p:sp>
        <p:nvSpPr>
          <p:cNvPr id="29" name="角丸四角形 28"/>
          <p:cNvSpPr/>
          <p:nvPr/>
        </p:nvSpPr>
        <p:spPr bwMode="grayWhite">
          <a:xfrm>
            <a:off x="1066265" y="1750156"/>
            <a:ext cx="1783907" cy="737980"/>
          </a:xfrm>
          <a:prstGeom prst="roundRect">
            <a:avLst>
              <a:gd name="adj" fmla="val 26992"/>
            </a:avLst>
          </a:prstGeom>
          <a:solidFill>
            <a:schemeClr val="bg1"/>
          </a:solidFill>
          <a:ln w="57150">
            <a:solidFill>
              <a:srgbClr val="FDC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1241017" y="1851756"/>
            <a:ext cx="1523578" cy="584775"/>
          </a:xfrm>
          <a:prstGeom prst="rect">
            <a:avLst/>
          </a:prstGeom>
          <a:noFill/>
        </p:spPr>
        <p:txBody>
          <a:bodyPr wrap="square" rtlCol="0">
            <a:spAutoFit/>
          </a:bodyPr>
          <a:lstStyle/>
          <a:p>
            <a:r>
              <a:rPr kumimoji="1" lang="ja-JP" altLang="en-US" sz="3200" dirty="0" smtClean="0">
                <a:ln w="0"/>
                <a:effectLst>
                  <a:outerShdw blurRad="38100" dist="19050" dir="2700000" algn="tl" rotWithShape="0">
                    <a:schemeClr val="dk1">
                      <a:alpha val="40000"/>
                    </a:schemeClr>
                  </a:outerShdw>
                </a:effectLst>
              </a:rPr>
              <a:t>いのち</a:t>
            </a:r>
            <a:endParaRPr kumimoji="1" lang="ja-JP" altLang="en-US" sz="3200" dirty="0">
              <a:ln w="0"/>
              <a:effectLst>
                <a:outerShdw blurRad="38100" dist="19050" dir="2700000" algn="tl" rotWithShape="0">
                  <a:schemeClr val="dk1">
                    <a:alpha val="40000"/>
                  </a:schemeClr>
                </a:outerShdw>
              </a:effectLst>
            </a:endParaRPr>
          </a:p>
        </p:txBody>
      </p:sp>
      <p:sp>
        <p:nvSpPr>
          <p:cNvPr id="2" name="タイトル 1"/>
          <p:cNvSpPr>
            <a:spLocks noGrp="1"/>
          </p:cNvSpPr>
          <p:nvPr>
            <p:ph type="title"/>
          </p:nvPr>
        </p:nvSpPr>
        <p:spPr>
          <a:xfrm>
            <a:off x="445804" y="242850"/>
            <a:ext cx="9835620"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a:t>
            </a:r>
            <a:r>
              <a:rPr lang="ja-JP" altLang="en-US" sz="4800" b="1" u="sng" dirty="0">
                <a:solidFill>
                  <a:srgbClr val="002060"/>
                </a:solidFill>
                <a:latin typeface="+mj-ea"/>
              </a:rPr>
              <a:t>は</a:t>
            </a:r>
            <a:br>
              <a:rPr lang="ja-JP" altLang="en-US" sz="4800" b="1" u="sng" dirty="0">
                <a:solidFill>
                  <a:srgbClr val="002060"/>
                </a:solidFill>
                <a:latin typeface="+mj-ea"/>
              </a:rPr>
            </a:br>
            <a:endParaRPr kumimoji="1" lang="ja-JP" altLang="en-US" sz="4800" b="1" u="sng" dirty="0">
              <a:solidFill>
                <a:srgbClr val="002060"/>
              </a:solidFill>
              <a:latin typeface="+mj-ea"/>
            </a:endParaRP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7</a:t>
            </a:fld>
            <a:endParaRPr kumimoji="1" lang="ja-JP" altLang="en-US" dirty="0"/>
          </a:p>
        </p:txBody>
      </p:sp>
      <p:sp>
        <p:nvSpPr>
          <p:cNvPr id="35" name="テキスト ボックス 34"/>
          <p:cNvSpPr txBox="1"/>
          <p:nvPr/>
        </p:nvSpPr>
        <p:spPr>
          <a:xfrm>
            <a:off x="584062" y="1011719"/>
            <a:ext cx="8559937" cy="646331"/>
          </a:xfrm>
          <a:prstGeom prst="rect">
            <a:avLst/>
          </a:prstGeom>
          <a:noFill/>
          <a:effectLst>
            <a:softEdge rad="635000"/>
          </a:effectLst>
        </p:spPr>
        <p:txBody>
          <a:bodyPr wrap="square" rtlCol="0">
            <a:spAutoFit/>
          </a:bodyPr>
          <a:lstStyle/>
          <a:p>
            <a:r>
              <a:rPr lang="ja-JP" altLang="en-US" sz="3600" b="1" dirty="0" smtClean="0">
                <a:solidFill>
                  <a:srgbClr val="002060"/>
                </a:solidFill>
              </a:rPr>
              <a:t>１</a:t>
            </a:r>
            <a:r>
              <a:rPr kumimoji="1" lang="ja-JP" altLang="en-US" sz="3600" b="1" dirty="0" smtClean="0">
                <a:solidFill>
                  <a:srgbClr val="002060"/>
                </a:solidFill>
              </a:rPr>
              <a:t>．いのちと健康の保障がひとまとめ</a:t>
            </a:r>
            <a:endParaRPr kumimoji="1" lang="en-US" altLang="ja-JP" sz="3600" b="1" dirty="0" smtClean="0">
              <a:solidFill>
                <a:srgbClr val="002060"/>
              </a:solidFill>
            </a:endParaRPr>
          </a:p>
        </p:txBody>
      </p:sp>
      <p:sp>
        <p:nvSpPr>
          <p:cNvPr id="8" name="テキスト ボックス 7"/>
          <p:cNvSpPr txBox="1"/>
          <p:nvPr/>
        </p:nvSpPr>
        <p:spPr>
          <a:xfrm>
            <a:off x="993803" y="2570595"/>
            <a:ext cx="2322286" cy="1323439"/>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・死亡共済金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・災害死亡共済金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62" name="テキスト ボックス 61"/>
          <p:cNvSpPr txBox="1"/>
          <p:nvPr/>
        </p:nvSpPr>
        <p:spPr>
          <a:xfrm>
            <a:off x="1029530" y="4263502"/>
            <a:ext cx="2322286" cy="1323439"/>
          </a:xfrm>
          <a:prstGeom prst="rect">
            <a:avLst/>
          </a:prstGeom>
          <a:noFill/>
        </p:spPr>
        <p:txBody>
          <a:bodyPr wrap="square" rtlCol="0">
            <a:spAutoFit/>
          </a:bodyPr>
          <a:lstStyle/>
          <a:p>
            <a:r>
              <a:rPr kumimoji="1" lang="ja-JP" altLang="en-US" sz="3600" dirty="0" err="1"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障</a:t>
            </a:r>
            <a:r>
              <a:rPr lang="ja-JP" altLang="en-US" sz="3600" dirty="0" err="1"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a:t>
            </a:r>
            <a:r>
              <a:rPr lang="ja-JP" altLang="en-US" sz="3600" dirty="0" err="1">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・重度障害共済金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・災害障害共済金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225322" y="2537978"/>
            <a:ext cx="2778366" cy="1615827"/>
          </a:xfrm>
          <a:prstGeom prst="rect">
            <a:avLst/>
          </a:prstGeom>
          <a:noFill/>
        </p:spPr>
        <p:txBody>
          <a:bodyPr wrap="square" rtlCol="0">
            <a:spAutoFit/>
          </a:bodyPr>
          <a:lstStyle/>
          <a:p>
            <a:r>
              <a:rPr kumimoji="1" lang="ja-JP" altLang="en-US" sz="3600" dirty="0" smtClean="0">
                <a:ln w="0"/>
                <a:solidFill>
                  <a:schemeClr val="bg2">
                    <a:lumMod val="10000"/>
                  </a:schemeClr>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入院</a:t>
            </a:r>
            <a:endParaRPr kumimoji="1" lang="en-US" altLang="ja-JP" sz="3600" dirty="0" smtClean="0">
              <a:ln w="0"/>
              <a:solidFill>
                <a:schemeClr val="bg2">
                  <a:lumMod val="10000"/>
                </a:schemeClr>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・災害入院共済金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・病気入院共済金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・成人病入院共済金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270857" y="4254926"/>
            <a:ext cx="3425962" cy="1877437"/>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通院</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・入院前災害通院共済金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・退院後災害通院共済金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・災害通院共済金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退院後病気入院共済金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6553073" y="2527950"/>
            <a:ext cx="1832728" cy="1061829"/>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手術</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ja-JP" altLang="en-US"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・手術共済金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8330389" y="2527949"/>
            <a:ext cx="3404842" cy="1323439"/>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がん診断</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・がん診断</a:t>
            </a:r>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共済</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・上皮内がん診断共済金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7121094" y="4263220"/>
            <a:ext cx="4131116" cy="1969770"/>
          </a:xfrm>
          <a:prstGeom prst="rect">
            <a:avLst/>
          </a:prstGeom>
          <a:noFill/>
        </p:spPr>
        <p:txBody>
          <a:bodyPr wrap="square" rtlCol="0">
            <a:spAutoFit/>
          </a:bodyPr>
          <a:lstStyle/>
          <a:p>
            <a:r>
              <a:rPr kumimoji="1" lang="ja-JP" altLang="en-US" sz="24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その他</a:t>
            </a:r>
            <a:endParaRPr kumimoji="1" lang="en-US" altLang="ja-JP" sz="24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・先進医療</a:t>
            </a:r>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共済</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・傷病障害共済金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・疾病診断共済金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・ドナー共済金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smtClean="0">
                <a:solidFill>
                  <a:schemeClr val="bg2">
                    <a:lumMod val="10000"/>
                  </a:schemeClr>
                </a:solidFill>
                <a:latin typeface="HG丸ｺﾞｼｯｸM-PRO" panose="020F0600000000000000" pitchFamily="50" charset="-128"/>
                <a:ea typeface="HG丸ｺﾞｼｯｸM-PRO" panose="020F0600000000000000" pitchFamily="50" charset="-128"/>
              </a:rPr>
              <a:t>・診断書料補助金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75" name="加算 74"/>
          <p:cNvSpPr/>
          <p:nvPr/>
        </p:nvSpPr>
        <p:spPr bwMode="ltGray">
          <a:xfrm>
            <a:off x="2964161" y="3675285"/>
            <a:ext cx="1129242" cy="967481"/>
          </a:xfrm>
          <a:prstGeom prst="mathPlus">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p:cNvGrpSpPr/>
          <p:nvPr/>
        </p:nvGrpSpPr>
        <p:grpSpPr>
          <a:xfrm>
            <a:off x="9483670" y="4166544"/>
            <a:ext cx="2126772" cy="2232000"/>
            <a:chOff x="11995315" y="1221009"/>
            <a:chExt cx="2126772" cy="2232000"/>
          </a:xfrm>
        </p:grpSpPr>
        <p:sp>
          <p:nvSpPr>
            <p:cNvPr id="81" name="楕円 80"/>
            <p:cNvSpPr>
              <a:spLocks noChangeAspect="1"/>
            </p:cNvSpPr>
            <p:nvPr/>
          </p:nvSpPr>
          <p:spPr>
            <a:xfrm>
              <a:off x="12061748" y="1285008"/>
              <a:ext cx="2037089" cy="19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95315" y="1221009"/>
              <a:ext cx="2126772" cy="2232000"/>
            </a:xfrm>
            <a:prstGeom prst="rect">
              <a:avLst/>
            </a:prstGeom>
          </p:spPr>
        </p:pic>
      </p:grpSp>
      <p:sp>
        <p:nvSpPr>
          <p:cNvPr id="25" name="正方形/長方形 24"/>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6" name="正方形/長方形 5"/>
          <p:cNvSpPr/>
          <p:nvPr/>
        </p:nvSpPr>
        <p:spPr>
          <a:xfrm>
            <a:off x="4225322" y="4263220"/>
            <a:ext cx="1313070" cy="662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3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角丸四角形 30"/>
          <p:cNvSpPr/>
          <p:nvPr/>
        </p:nvSpPr>
        <p:spPr bwMode="gray">
          <a:xfrm>
            <a:off x="759187" y="1303123"/>
            <a:ext cx="7524000" cy="286865"/>
          </a:xfrm>
          <a:prstGeom prst="roundRect">
            <a:avLst/>
          </a:prstGeom>
          <a:solidFill>
            <a:srgbClr val="FFF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2" y="1011719"/>
            <a:ext cx="8175685" cy="646331"/>
          </a:xfrm>
          <a:prstGeom prst="rect">
            <a:avLst/>
          </a:prstGeom>
          <a:noFill/>
          <a:effectLst>
            <a:softEdge rad="635000"/>
          </a:effectLst>
        </p:spPr>
        <p:txBody>
          <a:bodyPr wrap="square" rtlCol="0">
            <a:spAutoFit/>
          </a:bodyPr>
          <a:lstStyle/>
          <a:p>
            <a:r>
              <a:rPr lang="ja-JP" altLang="en-US" sz="3600" b="1" dirty="0">
                <a:solidFill>
                  <a:srgbClr val="002060"/>
                </a:solidFill>
              </a:rPr>
              <a:t>２</a:t>
            </a:r>
            <a:r>
              <a:rPr kumimoji="1" lang="ja-JP" altLang="en-US" sz="3600" b="1" dirty="0" smtClean="0">
                <a:solidFill>
                  <a:srgbClr val="002060"/>
                </a:solidFill>
              </a:rPr>
              <a:t>．団体生命共済の強み① 助け合い</a:t>
            </a:r>
            <a:endParaRPr kumimoji="1" lang="en-US" altLang="ja-JP" sz="3600" b="1" dirty="0" smtClean="0">
              <a:solidFill>
                <a:srgbClr val="002060"/>
              </a:solidFill>
            </a:endParaRPr>
          </a:p>
        </p:txBody>
      </p:sp>
      <p:sp>
        <p:nvSpPr>
          <p:cNvPr id="8" name="スライド番号プレースホルダー 7"/>
          <p:cNvSpPr>
            <a:spLocks noGrp="1"/>
          </p:cNvSpPr>
          <p:nvPr>
            <p:ph type="sldNum" sz="quarter" idx="12"/>
          </p:nvPr>
        </p:nvSpPr>
        <p:spPr/>
        <p:txBody>
          <a:bodyPr/>
          <a:lstStyle/>
          <a:p>
            <a:fld id="{47228C29-2B79-4EE8-9B27-8EAFC38607DB}" type="slidenum">
              <a:rPr kumimoji="1" lang="ja-JP" altLang="en-US" smtClean="0"/>
              <a:t>8</a:t>
            </a:fld>
            <a:endParaRPr kumimoji="1" lang="ja-JP" altLang="en-US" dirty="0"/>
          </a:p>
        </p:txBody>
      </p:sp>
      <p:sp>
        <p:nvSpPr>
          <p:cNvPr id="14" name="テキスト ボックス 13"/>
          <p:cNvSpPr txBox="1"/>
          <p:nvPr/>
        </p:nvSpPr>
        <p:spPr bwMode="gray">
          <a:xfrm>
            <a:off x="1161479" y="5573485"/>
            <a:ext cx="9612923" cy="830997"/>
          </a:xfrm>
          <a:prstGeom prst="rect">
            <a:avLst/>
          </a:prstGeom>
          <a:solidFill>
            <a:srgbClr val="FFF4CC"/>
          </a:solidFill>
        </p:spPr>
        <p:txBody>
          <a:bodyPr wrap="square" rtlCol="0">
            <a:spAutoFit/>
          </a:bodyPr>
          <a:lstStyle/>
          <a:p>
            <a:pPr algn="ctr"/>
            <a:r>
              <a:rPr lang="ja-JP" altLang="en-US" sz="2400" b="1" dirty="0">
                <a:solidFill>
                  <a:schemeClr val="bg2">
                    <a:lumMod val="10000"/>
                  </a:schemeClr>
                </a:solidFill>
                <a:latin typeface="メイリオ" panose="020B0604030504040204" pitchFamily="50" charset="-128"/>
              </a:rPr>
              <a:t>加入者が</a:t>
            </a:r>
            <a:r>
              <a:rPr lang="ja-JP" altLang="en-US" sz="2400" b="1" dirty="0">
                <a:solidFill>
                  <a:srgbClr val="FF0000"/>
                </a:solidFill>
                <a:latin typeface="メイリオ" panose="020B0604030504040204" pitchFamily="50" charset="-128"/>
              </a:rPr>
              <a:t>８割以上</a:t>
            </a:r>
            <a:r>
              <a:rPr lang="ja-JP" altLang="en-US" sz="2400" b="1" dirty="0" smtClean="0">
                <a:solidFill>
                  <a:schemeClr val="bg2">
                    <a:lumMod val="10000"/>
                  </a:schemeClr>
                </a:solidFill>
                <a:latin typeface="メイリオ" panose="020B0604030504040204" pitchFamily="50" charset="-128"/>
              </a:rPr>
              <a:t>の都道府県や組合</a:t>
            </a:r>
            <a:r>
              <a:rPr lang="ja-JP" altLang="en-US" sz="2400" b="1" dirty="0">
                <a:solidFill>
                  <a:schemeClr val="bg2">
                    <a:lumMod val="10000"/>
                  </a:schemeClr>
                </a:solidFill>
                <a:latin typeface="メイリオ" panose="020B0604030504040204" pitchFamily="50" charset="-128"/>
              </a:rPr>
              <a:t>になれば</a:t>
            </a:r>
            <a:r>
              <a:rPr lang="ja-JP" altLang="en-US" sz="2400" b="1" dirty="0" smtClean="0">
                <a:solidFill>
                  <a:schemeClr val="bg2">
                    <a:lumMod val="10000"/>
                  </a:schemeClr>
                </a:solidFill>
                <a:latin typeface="メイリオ" panose="020B0604030504040204" pitchFamily="50" charset="-128"/>
              </a:rPr>
              <a:t>、</a:t>
            </a:r>
            <a:endParaRPr lang="en-US" altLang="ja-JP" sz="2400" b="1" dirty="0" smtClean="0">
              <a:solidFill>
                <a:schemeClr val="bg2">
                  <a:lumMod val="10000"/>
                </a:schemeClr>
              </a:solidFill>
              <a:latin typeface="メイリオ" panose="020B0604030504040204" pitchFamily="50" charset="-128"/>
            </a:endParaRPr>
          </a:p>
          <a:p>
            <a:pPr algn="ctr"/>
            <a:r>
              <a:rPr lang="ja-JP" altLang="en-US" sz="2400" b="1" u="sng" dirty="0" smtClean="0">
                <a:solidFill>
                  <a:schemeClr val="bg2">
                    <a:lumMod val="10000"/>
                  </a:schemeClr>
                </a:solidFill>
                <a:latin typeface="メイリオ" panose="020B0604030504040204" pitchFamily="50" charset="-128"/>
              </a:rPr>
              <a:t>健康</a:t>
            </a:r>
            <a:r>
              <a:rPr lang="ja-JP" altLang="en-US" sz="2400" b="1" u="sng" dirty="0">
                <a:solidFill>
                  <a:schemeClr val="bg2">
                    <a:lumMod val="10000"/>
                  </a:schemeClr>
                </a:solidFill>
                <a:latin typeface="メイリオ" panose="020B0604030504040204" pitchFamily="50" charset="-128"/>
              </a:rPr>
              <a:t>に問題のある人も</a:t>
            </a:r>
            <a:r>
              <a:rPr lang="ja-JP" altLang="en-US" sz="2400" b="1" u="sng" dirty="0" smtClean="0">
                <a:solidFill>
                  <a:schemeClr val="bg2">
                    <a:lumMod val="10000"/>
                  </a:schemeClr>
                </a:solidFill>
                <a:latin typeface="メイリオ" panose="020B0604030504040204" pitchFamily="50" charset="-128"/>
              </a:rPr>
              <a:t>最低保障</a:t>
            </a:r>
            <a:r>
              <a:rPr lang="ja-JP" altLang="en-US" sz="2400" b="1" u="sng" dirty="0">
                <a:solidFill>
                  <a:schemeClr val="bg2">
                    <a:lumMod val="10000"/>
                  </a:schemeClr>
                </a:solidFill>
                <a:latin typeface="メイリオ" panose="020B0604030504040204" pitchFamily="50" charset="-128"/>
              </a:rPr>
              <a:t>に</a:t>
            </a:r>
            <a:r>
              <a:rPr lang="ja-JP" altLang="en-US" sz="2400" b="1" u="sng" dirty="0" smtClean="0">
                <a:solidFill>
                  <a:schemeClr val="bg2">
                    <a:lumMod val="10000"/>
                  </a:schemeClr>
                </a:solidFill>
                <a:latin typeface="メイリオ" panose="020B0604030504040204" pitchFamily="50" charset="-128"/>
              </a:rPr>
              <a:t>入れる！</a:t>
            </a:r>
            <a:endParaRPr kumimoji="1" lang="ja-JP" altLang="en-US" sz="2400" b="1" u="sng" dirty="0">
              <a:solidFill>
                <a:schemeClr val="bg2">
                  <a:lumMod val="10000"/>
                </a:schemeClr>
              </a:solidFill>
            </a:endParaRPr>
          </a:p>
        </p:txBody>
      </p:sp>
      <p:pic>
        <p:nvPicPr>
          <p:cNvPr id="15" name="図 1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8997"/>
          <a:stretch/>
        </p:blipFill>
        <p:spPr>
          <a:xfrm>
            <a:off x="8984789" y="4366846"/>
            <a:ext cx="2520696" cy="1537708"/>
          </a:xfrm>
          <a:prstGeom prst="rect">
            <a:avLst/>
          </a:prstGeom>
        </p:spPr>
      </p:pic>
      <p:grpSp>
        <p:nvGrpSpPr>
          <p:cNvPr id="26" name="グループ化 25"/>
          <p:cNvGrpSpPr/>
          <p:nvPr/>
        </p:nvGrpSpPr>
        <p:grpSpPr bwMode="gray">
          <a:xfrm>
            <a:off x="1330180" y="1843172"/>
            <a:ext cx="2597721" cy="719299"/>
            <a:chOff x="956375" y="3160991"/>
            <a:chExt cx="1821990" cy="448794"/>
          </a:xfrm>
        </p:grpSpPr>
        <p:pic>
          <p:nvPicPr>
            <p:cNvPr id="27" name="図 26"/>
            <p:cNvPicPr>
              <a:picLocks noChangeAspect="1"/>
            </p:cNvPicPr>
            <p:nvPr/>
          </p:nvPicPr>
          <p:blipFill rotWithShape="1">
            <a:blip r:embed="rId4">
              <a:extLst>
                <a:ext uri="{28A0092B-C50C-407E-A947-70E740481C1C}">
                  <a14:useLocalDpi xmlns:a14="http://schemas.microsoft.com/office/drawing/2010/main" val="0"/>
                </a:ext>
              </a:extLst>
            </a:blip>
            <a:srcRect l="3969" t="4465" r="58880" b="77571"/>
            <a:stretch/>
          </p:blipFill>
          <p:spPr bwMode="gray">
            <a:xfrm>
              <a:off x="1099479" y="3212528"/>
              <a:ext cx="1678886" cy="397257"/>
            </a:xfrm>
            <a:prstGeom prst="rect">
              <a:avLst/>
            </a:prstGeom>
          </p:spPr>
        </p:pic>
        <p:sp>
          <p:nvSpPr>
            <p:cNvPr id="28" name="正方形/長方形 27"/>
            <p:cNvSpPr/>
            <p:nvPr/>
          </p:nvSpPr>
          <p:spPr bwMode="gray">
            <a:xfrm>
              <a:off x="956375" y="3160991"/>
              <a:ext cx="103248" cy="120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30" name="円形吹き出し 29"/>
          <p:cNvSpPr/>
          <p:nvPr/>
        </p:nvSpPr>
        <p:spPr>
          <a:xfrm>
            <a:off x="8984789" y="2420302"/>
            <a:ext cx="2890688" cy="1752882"/>
          </a:xfrm>
          <a:prstGeom prst="wedgeEllipseCallout">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9348318" y="2788911"/>
            <a:ext cx="2453063" cy="1015663"/>
          </a:xfrm>
          <a:prstGeom prst="rect">
            <a:avLst/>
          </a:prstGeom>
          <a:noFill/>
        </p:spPr>
        <p:txBody>
          <a:bodyPr wrap="square" rtlCol="0">
            <a:spAutoFit/>
          </a:bodyPr>
          <a:lstStyle/>
          <a:p>
            <a:r>
              <a:rPr kumimoji="1" lang="ja-JP" altLang="en-US" sz="2000" dirty="0" smtClean="0"/>
              <a:t>まさに、</a:t>
            </a:r>
            <a:endParaRPr lang="en-US" altLang="ja-JP" sz="2000" dirty="0" smtClean="0"/>
          </a:p>
          <a:p>
            <a:r>
              <a:rPr kumimoji="1" lang="ja-JP" altLang="en-US" sz="2000" dirty="0" smtClean="0"/>
              <a:t>仲間がお互いに</a:t>
            </a:r>
            <a:endParaRPr kumimoji="1" lang="en-US" altLang="ja-JP" sz="2000" dirty="0" smtClean="0"/>
          </a:p>
          <a:p>
            <a:r>
              <a:rPr lang="ja-JP" altLang="en-US" sz="2000" dirty="0" smtClean="0">
                <a:solidFill>
                  <a:srgbClr val="FF0000"/>
                </a:solidFill>
              </a:rPr>
              <a:t>助け合える</a:t>
            </a:r>
            <a:r>
              <a:rPr lang="ja-JP" altLang="en-US" sz="2000" dirty="0"/>
              <a:t>仕組</a:t>
            </a:r>
            <a:r>
              <a:rPr lang="ja-JP" altLang="en-US" sz="2000" dirty="0" smtClean="0"/>
              <a:t>み</a:t>
            </a:r>
            <a:endParaRPr kumimoji="1" lang="en-US" altLang="ja-JP" sz="2000" dirty="0" smtClean="0"/>
          </a:p>
        </p:txBody>
      </p:sp>
      <p:sp>
        <p:nvSpPr>
          <p:cNvPr id="32" name="角丸四角形 31"/>
          <p:cNvSpPr/>
          <p:nvPr/>
        </p:nvSpPr>
        <p:spPr>
          <a:xfrm>
            <a:off x="1161479" y="1735271"/>
            <a:ext cx="7678055" cy="3686425"/>
          </a:xfrm>
          <a:prstGeom prst="round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916"/>
          <a:stretch/>
        </p:blipFill>
        <p:spPr>
          <a:xfrm>
            <a:off x="5276327" y="2275044"/>
            <a:ext cx="3646750" cy="3176254"/>
          </a:xfrm>
          <a:prstGeom prst="rect">
            <a:avLst/>
          </a:prstGeom>
        </p:spPr>
      </p:pic>
      <p:grpSp>
        <p:nvGrpSpPr>
          <p:cNvPr id="7" name="グループ化 6"/>
          <p:cNvGrpSpPr/>
          <p:nvPr/>
        </p:nvGrpSpPr>
        <p:grpSpPr bwMode="gray">
          <a:xfrm>
            <a:off x="1422944" y="2544417"/>
            <a:ext cx="3671619" cy="2729948"/>
            <a:chOff x="1422944" y="2709517"/>
            <a:chExt cx="3671619" cy="2729948"/>
          </a:xfrm>
        </p:grpSpPr>
        <p:pic>
          <p:nvPicPr>
            <p:cNvPr id="9" name="図 8"/>
            <p:cNvPicPr>
              <a:picLocks noChangeAspect="1"/>
            </p:cNvPicPr>
            <p:nvPr/>
          </p:nvPicPr>
          <p:blipFill rotWithShape="1">
            <a:blip r:embed="rId5" cstate="print">
              <a:clrChange>
                <a:clrFrom>
                  <a:srgbClr val="009994"/>
                </a:clrFrom>
                <a:clrTo>
                  <a:srgbClr val="009994">
                    <a:alpha val="0"/>
                  </a:srgbClr>
                </a:clrTo>
              </a:clrChange>
              <a:extLst>
                <a:ext uri="{28A0092B-C50C-407E-A947-70E740481C1C}">
                  <a14:useLocalDpi xmlns:a14="http://schemas.microsoft.com/office/drawing/2010/main" val="0"/>
                </a:ext>
              </a:extLst>
            </a:blip>
            <a:srcRect t="6706" r="62965" b="7345"/>
            <a:stretch/>
          </p:blipFill>
          <p:spPr bwMode="gray">
            <a:xfrm>
              <a:off x="1422944" y="2709517"/>
              <a:ext cx="2751490" cy="2729948"/>
            </a:xfrm>
            <a:prstGeom prst="rect">
              <a:avLst/>
            </a:prstGeom>
          </p:spPr>
        </p:pic>
        <p:sp>
          <p:nvSpPr>
            <p:cNvPr id="4" name="楕円 3"/>
            <p:cNvSpPr/>
            <p:nvPr/>
          </p:nvSpPr>
          <p:spPr bwMode="gray">
            <a:xfrm>
              <a:off x="3712567" y="2954011"/>
              <a:ext cx="1381996" cy="14512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bwMode="grayWhite">
          <a:xfrm>
            <a:off x="3671242" y="2858159"/>
            <a:ext cx="1617785" cy="1477107"/>
            <a:chOff x="3695590" y="2919020"/>
            <a:chExt cx="1617785" cy="1477107"/>
          </a:xfrm>
        </p:grpSpPr>
        <p:sp>
          <p:nvSpPr>
            <p:cNvPr id="19" name="楕円 18"/>
            <p:cNvSpPr/>
            <p:nvPr/>
          </p:nvSpPr>
          <p:spPr bwMode="grayWhite">
            <a:xfrm>
              <a:off x="3695590" y="2919020"/>
              <a:ext cx="1617785" cy="1477107"/>
            </a:xfrm>
            <a:prstGeom prst="ellipse">
              <a:avLst/>
            </a:prstGeom>
            <a:solidFill>
              <a:srgbClr val="039893"/>
            </a:solidFill>
            <a:ln>
              <a:solidFill>
                <a:srgbClr val="039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grayWhite">
            <a:xfrm>
              <a:off x="3931380" y="3281178"/>
              <a:ext cx="1307360" cy="646331"/>
            </a:xfrm>
            <a:prstGeom prst="rect">
              <a:avLst/>
            </a:prstGeom>
            <a:noFill/>
            <a:ln>
              <a:noFill/>
            </a:ln>
          </p:spPr>
          <p:txBody>
            <a:bodyPr wrap="square" rtlCol="0">
              <a:sp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共済</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grpSp>
      <p:sp>
        <p:nvSpPr>
          <p:cNvPr id="23" name="正方形/長方形 22"/>
          <p:cNvSpPr/>
          <p:nvPr/>
        </p:nvSpPr>
        <p:spPr>
          <a:xfrm>
            <a:off x="396106" y="6521548"/>
            <a:ext cx="11736831" cy="307777"/>
          </a:xfrm>
          <a:prstGeom prst="rect">
            <a:avLst/>
          </a:prstGeom>
        </p:spPr>
        <p:txBody>
          <a:bodyPr wrap="square">
            <a:spAutoFit/>
          </a:bodyPr>
          <a:lstStyle/>
          <a:p>
            <a:pPr algn="ctr">
              <a:spcAft>
                <a:spcPts val="0"/>
              </a:spcAft>
              <a:tabLst>
                <a:tab pos="2700020" algn="ctr"/>
                <a:tab pos="5400040" algn="r"/>
              </a:tabLst>
            </a:pPr>
            <a:r>
              <a:rPr lang="ja-JP" altLang="ja-JP" sz="1400" kern="100" dirty="0" smtClean="0">
                <a:solidFill>
                  <a:schemeClr val="bg2">
                    <a:lumMod val="50000"/>
                  </a:schemeClr>
                </a:solidFill>
                <a:latin typeface="+mj-ea"/>
                <a:ea typeface="+mj-ea"/>
                <a:cs typeface="Times New Roman" panose="02020603050405020304" pitchFamily="18" charset="0"/>
              </a:rPr>
              <a:t>本</a:t>
            </a:r>
            <a:r>
              <a:rPr lang="ja-JP" altLang="en-US" sz="1400" kern="100" dirty="0" smtClean="0">
                <a:solidFill>
                  <a:schemeClr val="bg2">
                    <a:lumMod val="50000"/>
                  </a:schemeClr>
                </a:solidFill>
                <a:latin typeface="+mj-ea"/>
                <a:ea typeface="+mj-ea"/>
                <a:cs typeface="Times New Roman" panose="02020603050405020304" pitchFamily="18" charset="0"/>
              </a:rPr>
              <a:t>動画</a:t>
            </a:r>
            <a:r>
              <a:rPr lang="ja-JP" altLang="ja-JP" sz="1400" kern="100" dirty="0" smtClean="0">
                <a:solidFill>
                  <a:schemeClr val="bg2">
                    <a:lumMod val="50000"/>
                  </a:schemeClr>
                </a:solidFill>
                <a:latin typeface="+mj-ea"/>
                <a:ea typeface="+mj-ea"/>
                <a:cs typeface="Times New Roman" panose="02020603050405020304" pitchFamily="18" charset="0"/>
              </a:rPr>
              <a:t>は</a:t>
            </a:r>
            <a:r>
              <a:rPr lang="ja-JP" altLang="en-US" sz="1400" kern="100" dirty="0" smtClean="0">
                <a:solidFill>
                  <a:schemeClr val="bg2">
                    <a:lumMod val="50000"/>
                  </a:schemeClr>
                </a:solidFill>
                <a:latin typeface="+mj-ea"/>
                <a:ea typeface="+mj-ea"/>
                <a:cs typeface="Times New Roman" panose="02020603050405020304" pitchFamily="18" charset="0"/>
              </a:rPr>
              <a:t>、情報提供</a:t>
            </a:r>
            <a:r>
              <a:rPr lang="ja-JP" altLang="ja-JP" sz="1400" kern="100" dirty="0" smtClean="0">
                <a:solidFill>
                  <a:schemeClr val="bg2">
                    <a:lumMod val="50000"/>
                  </a:schemeClr>
                </a:solidFill>
                <a:latin typeface="+mj-ea"/>
                <a:ea typeface="+mj-ea"/>
                <a:cs typeface="Times New Roman" panose="02020603050405020304" pitchFamily="18" charset="0"/>
              </a:rPr>
              <a:t>を</a:t>
            </a:r>
            <a:r>
              <a:rPr lang="ja-JP" altLang="ja-JP" sz="1400" kern="100" dirty="0">
                <a:solidFill>
                  <a:schemeClr val="bg2">
                    <a:lumMod val="50000"/>
                  </a:schemeClr>
                </a:solidFill>
                <a:latin typeface="+mj-ea"/>
                <a:ea typeface="+mj-ea"/>
                <a:cs typeface="Times New Roman" panose="02020603050405020304" pitchFamily="18" charset="0"/>
              </a:rPr>
              <a:t>目的としたものであり</a:t>
            </a:r>
            <a:r>
              <a:rPr lang="ja-JP" altLang="ja-JP" sz="1400" kern="100" dirty="0" smtClean="0">
                <a:solidFill>
                  <a:schemeClr val="bg2">
                    <a:lumMod val="50000"/>
                  </a:schemeClr>
                </a:solidFill>
                <a:latin typeface="+mj-ea"/>
                <a:ea typeface="+mj-ea"/>
                <a:cs typeface="Times New Roman" panose="02020603050405020304" pitchFamily="18" charset="0"/>
              </a:rPr>
              <a:t>、</a:t>
            </a:r>
            <a:r>
              <a:rPr lang="ja-JP" altLang="en-US" sz="1400" kern="100" dirty="0" smtClean="0">
                <a:solidFill>
                  <a:schemeClr val="bg2">
                    <a:lumMod val="50000"/>
                  </a:schemeClr>
                </a:solidFill>
                <a:latin typeface="+mj-ea"/>
                <a:ea typeface="+mj-ea"/>
                <a:cs typeface="Times New Roman" panose="02020603050405020304" pitchFamily="18" charset="0"/>
              </a:rPr>
              <a:t>商品の推進・販売を目的とするものではありません。</a:t>
            </a:r>
            <a:endParaRPr lang="ja-JP" altLang="ja-JP" kern="100" dirty="0">
              <a:solidFill>
                <a:schemeClr val="bg2">
                  <a:lumMod val="50000"/>
                </a:schemeClr>
              </a:solidFill>
              <a:effectLst/>
              <a:latin typeface="+mj-ea"/>
              <a:ea typeface="+mj-ea"/>
              <a:cs typeface="Times New Roman" panose="02020603050405020304" pitchFamily="18" charset="0"/>
            </a:endParaRPr>
          </a:p>
        </p:txBody>
      </p:sp>
      <p:sp>
        <p:nvSpPr>
          <p:cNvPr id="25" name="タイトル 1"/>
          <p:cNvSpPr txBox="1">
            <a:spLocks/>
          </p:cNvSpPr>
          <p:nvPr/>
        </p:nvSpPr>
        <p:spPr>
          <a:xfrm>
            <a:off x="445804" y="242850"/>
            <a:ext cx="9835620"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smtClean="0">
                <a:solidFill>
                  <a:srgbClr val="002060"/>
                </a:solidFill>
                <a:latin typeface="+mj-ea"/>
              </a:rPr>
              <a:t>団体生命共済とは</a:t>
            </a:r>
            <a:endParaRPr lang="ja-JP" altLang="en-US" sz="4800" b="1" u="sng" dirty="0">
              <a:solidFill>
                <a:srgbClr val="002060"/>
              </a:solidFill>
              <a:latin typeface="+mj-ea"/>
            </a:endParaRPr>
          </a:p>
        </p:txBody>
      </p:sp>
    </p:spTree>
    <p:extLst>
      <p:ext uri="{BB962C8B-B14F-4D97-AF65-F5344CB8AC3E}">
        <p14:creationId xmlns:p14="http://schemas.microsoft.com/office/powerpoint/2010/main" val="43129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0"/>
                                        </p:tgtEl>
                                        <p:attrNameLst>
                                          <p:attrName>r</p:attrName>
                                        </p:attrNameLst>
                                      </p:cBhvr>
                                    </p:animRot>
                                    <p:animRot by="-240000">
                                      <p:cBhvr>
                                        <p:cTn id="14" dur="200" fill="hold">
                                          <p:stCondLst>
                                            <p:cond delay="200"/>
                                          </p:stCondLst>
                                        </p:cTn>
                                        <p:tgtEl>
                                          <p:spTgt spid="30"/>
                                        </p:tgtEl>
                                        <p:attrNameLst>
                                          <p:attrName>r</p:attrName>
                                        </p:attrNameLst>
                                      </p:cBhvr>
                                    </p:animRot>
                                    <p:animRot by="240000">
                                      <p:cBhvr>
                                        <p:cTn id="15" dur="200" fill="hold">
                                          <p:stCondLst>
                                            <p:cond delay="400"/>
                                          </p:stCondLst>
                                        </p:cTn>
                                        <p:tgtEl>
                                          <p:spTgt spid="30"/>
                                        </p:tgtEl>
                                        <p:attrNameLst>
                                          <p:attrName>r</p:attrName>
                                        </p:attrNameLst>
                                      </p:cBhvr>
                                    </p:animRot>
                                    <p:animRot by="-240000">
                                      <p:cBhvr>
                                        <p:cTn id="16" dur="200" fill="hold">
                                          <p:stCondLst>
                                            <p:cond delay="600"/>
                                          </p:stCondLst>
                                        </p:cTn>
                                        <p:tgtEl>
                                          <p:spTgt spid="30"/>
                                        </p:tgtEl>
                                        <p:attrNameLst>
                                          <p:attrName>r</p:attrName>
                                        </p:attrNameLst>
                                      </p:cBhvr>
                                    </p:animRot>
                                    <p:animRot by="120000">
                                      <p:cBhvr>
                                        <p:cTn id="17"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Lst>
  </p:timing>
</p:sld>
</file>

<file path=ppt/theme/theme1.xml><?xml version="1.0" encoding="utf-8"?>
<a:theme xmlns:a="http://schemas.openxmlformats.org/drawingml/2006/main" name="ファセット">
  <a:themeElements>
    <a:clrScheme name="ユーザー定義 1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FFCCFF"/>
      </a:accent4>
      <a:accent5>
        <a:srgbClr val="FFE5FF"/>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15795</TotalTime>
  <Words>4360</Words>
  <Application>Microsoft Office PowerPoint</Application>
  <PresentationFormat>ワイド画面</PresentationFormat>
  <Paragraphs>444</Paragraphs>
  <Slides>24</Slides>
  <Notes>24</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43" baseType="lpstr">
      <vt:lpstr>A-OTF 新ゴ Pro L</vt:lpstr>
      <vt:lpstr>A-OTF 新ゴ Pro M</vt:lpstr>
      <vt:lpstr>HGS教科書体</vt:lpstr>
      <vt:lpstr>HG丸ｺﾞｼｯｸM-PRO</vt:lpstr>
      <vt:lpstr>Meiryo UI</vt:lpstr>
      <vt:lpstr>ＭＳ Ｐゴシック</vt:lpstr>
      <vt:lpstr>ＭＳ ゴシック</vt:lpstr>
      <vt:lpstr>ＭＳ 明朝</vt:lpstr>
      <vt:lpstr>メイリオ</vt:lpstr>
      <vt:lpstr>游ゴシック</vt:lpstr>
      <vt:lpstr>游明朝</vt:lpstr>
      <vt:lpstr>Arial</vt:lpstr>
      <vt:lpstr>Century</vt:lpstr>
      <vt:lpstr>Times New Roman</vt:lpstr>
      <vt:lpstr>Trebuchet MS</vt:lpstr>
      <vt:lpstr>Wingdings</vt:lpstr>
      <vt:lpstr>Wingdings 3</vt:lpstr>
      <vt:lpstr>ファセット</vt:lpstr>
      <vt:lpstr>ワークシート</vt:lpstr>
      <vt:lpstr>活用し尽くそう！じちろうの共済</vt:lpstr>
      <vt:lpstr>はじめに </vt:lpstr>
      <vt:lpstr>PowerPoint プレゼンテーション</vt:lpstr>
      <vt:lpstr>PowerPoint プレゼンテーション</vt:lpstr>
      <vt:lpstr>PowerPoint プレゼンテーション</vt:lpstr>
      <vt:lpstr>Ⅰ．保障はいるの？どのくらい？</vt:lpstr>
      <vt:lpstr>PowerPoint プレゼンテーション</vt:lpstr>
      <vt:lpstr>Ⅱ．団体生命共済とは </vt:lpstr>
      <vt:lpstr>PowerPoint プレゼンテーション</vt:lpstr>
      <vt:lpstr>PowerPoint プレゼンテーション</vt:lpstr>
      <vt:lpstr>Ⅱ．団体生命共済とは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1511</cp:revision>
  <cp:lastPrinted>2022-02-17T10:01:36Z</cp:lastPrinted>
  <dcterms:created xsi:type="dcterms:W3CDTF">2020-12-09T05:06:39Z</dcterms:created>
  <dcterms:modified xsi:type="dcterms:W3CDTF">2022-03-07T05:35:08Z</dcterms:modified>
</cp:coreProperties>
</file>