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7559675" cy="1069181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2652" y="90"/>
      </p:cViewPr>
      <p:guideLst>
        <p:guide orient="horz" pos="3390"/>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9431926-3A19-488E-9DB8-63F561F9B2A5}" type="datetimeFigureOut">
              <a:rPr kumimoji="1" lang="ja-JP" altLang="en-US" smtClean="0"/>
              <a:t>2022/11/11</a:t>
            </a:fld>
            <a:endParaRPr kumimoji="1" lang="ja-JP" altLang="en-US"/>
          </a:p>
        </p:txBody>
      </p:sp>
      <p:sp>
        <p:nvSpPr>
          <p:cNvPr id="4" name="スライド イメージ プレースホルダー 3"/>
          <p:cNvSpPr>
            <a:spLocks noGrp="1" noRot="1" noChangeAspect="1"/>
          </p:cNvSpPr>
          <p:nvPr>
            <p:ph type="sldImg" idx="2"/>
          </p:nvPr>
        </p:nvSpPr>
        <p:spPr>
          <a:xfrm>
            <a:off x="2332038" y="1279525"/>
            <a:ext cx="244157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9203C0F-2FEF-4567-A32D-D6CC4F98E748}" type="slidenum">
              <a:rPr kumimoji="1" lang="ja-JP" altLang="en-US" smtClean="0"/>
              <a:t>‹#›</a:t>
            </a:fld>
            <a:endParaRPr kumimoji="1" lang="ja-JP" altLang="en-US"/>
          </a:p>
        </p:txBody>
      </p:sp>
    </p:spTree>
    <p:extLst>
      <p:ext uri="{BB962C8B-B14F-4D97-AF65-F5344CB8AC3E}">
        <p14:creationId xmlns:p14="http://schemas.microsoft.com/office/powerpoint/2010/main" val="1609748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32038" y="1279525"/>
            <a:ext cx="2441575" cy="34544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9203C0F-2FEF-4567-A32D-D6CC4F98E748}" type="slidenum">
              <a:rPr kumimoji="1" lang="ja-JP" altLang="en-US" smtClean="0"/>
              <a:t>1</a:t>
            </a:fld>
            <a:endParaRPr kumimoji="1" lang="ja-JP" altLang="en-US"/>
          </a:p>
        </p:txBody>
      </p:sp>
    </p:spTree>
    <p:extLst>
      <p:ext uri="{BB962C8B-B14F-4D97-AF65-F5344CB8AC3E}">
        <p14:creationId xmlns:p14="http://schemas.microsoft.com/office/powerpoint/2010/main" val="204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32038" y="1279525"/>
            <a:ext cx="2441575" cy="34544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9203C0F-2FEF-4567-A32D-D6CC4F98E748}" type="slidenum">
              <a:rPr kumimoji="1" lang="ja-JP" altLang="en-US" smtClean="0"/>
              <a:t>2</a:t>
            </a:fld>
            <a:endParaRPr kumimoji="1" lang="ja-JP" altLang="en-US"/>
          </a:p>
        </p:txBody>
      </p:sp>
    </p:spTree>
    <p:extLst>
      <p:ext uri="{BB962C8B-B14F-4D97-AF65-F5344CB8AC3E}">
        <p14:creationId xmlns:p14="http://schemas.microsoft.com/office/powerpoint/2010/main" val="410908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414159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231282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377360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1428258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107850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205093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285950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235845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44165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198207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833DB2-8FB5-4BA4-A55D-4C216F9A3F75}" type="datetimeFigureOut">
              <a:rPr kumimoji="1" lang="ja-JP" altLang="en-US" smtClean="0"/>
              <a:t>2022/11/11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217356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B833DB2-8FB5-4BA4-A55D-4C216F9A3F75}" type="datetimeFigureOut">
              <a:rPr kumimoji="1" lang="ja-JP" altLang="en-US" smtClean="0"/>
              <a:t>2022/11/11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38C6B00-FB0B-4224-A79E-DE23FB9845AE}" type="slidenum">
              <a:rPr kumimoji="1" lang="ja-JP" altLang="en-US" smtClean="0"/>
              <a:t>‹#›</a:t>
            </a:fld>
            <a:endParaRPr kumimoji="1" lang="ja-JP" altLang="en-US"/>
          </a:p>
        </p:txBody>
      </p:sp>
    </p:spTree>
    <p:extLst>
      <p:ext uri="{BB962C8B-B14F-4D97-AF65-F5344CB8AC3E}">
        <p14:creationId xmlns:p14="http://schemas.microsoft.com/office/powerpoint/2010/main" val="2675049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373BE19D-ED87-2B95-0F22-ECF69B60D88E}"/>
              </a:ext>
            </a:extLst>
          </p:cNvPr>
          <p:cNvSpPr txBox="1"/>
          <p:nvPr/>
        </p:nvSpPr>
        <p:spPr>
          <a:xfrm>
            <a:off x="408501" y="321628"/>
            <a:ext cx="2638403" cy="368687"/>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組合活動　共有シート</a:t>
            </a:r>
            <a:endParaRPr kumimoji="1" lang="en-US" altLang="ja-JP"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09EE905D-D4EC-EC1B-4564-D19F7F56FD83}"/>
              </a:ext>
            </a:extLst>
          </p:cNvPr>
          <p:cNvSpPr txBox="1"/>
          <p:nvPr/>
        </p:nvSpPr>
        <p:spPr>
          <a:xfrm>
            <a:off x="3046904" y="334508"/>
            <a:ext cx="264645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○○県本部○○部）</a:t>
            </a:r>
            <a:endParaRPr kumimoji="1" lang="en-US" altLang="ja-JP" dirty="0">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1C1094F5-51D3-2BA1-EC64-10C7B98CB41C}"/>
              </a:ext>
            </a:extLst>
          </p:cNvPr>
          <p:cNvSpPr/>
          <p:nvPr/>
        </p:nvSpPr>
        <p:spPr>
          <a:xfrm>
            <a:off x="349496" y="1001846"/>
            <a:ext cx="6860682" cy="1262570"/>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4ABF868D-0CF6-6A9F-D813-584CBD28CDF1}"/>
              </a:ext>
            </a:extLst>
          </p:cNvPr>
          <p:cNvSpPr/>
          <p:nvPr/>
        </p:nvSpPr>
        <p:spPr>
          <a:xfrm>
            <a:off x="349496" y="2456666"/>
            <a:ext cx="6860682" cy="898024"/>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B98725E2-24F2-4BCE-CAFD-DDB4B31AD912}"/>
              </a:ext>
            </a:extLst>
          </p:cNvPr>
          <p:cNvSpPr/>
          <p:nvPr/>
        </p:nvSpPr>
        <p:spPr>
          <a:xfrm>
            <a:off x="369778" y="3610421"/>
            <a:ext cx="6860682" cy="1262569"/>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5D7EB79A-DB5D-13BA-E4F3-4BA0DB64B48B}"/>
              </a:ext>
            </a:extLst>
          </p:cNvPr>
          <p:cNvSpPr/>
          <p:nvPr/>
        </p:nvSpPr>
        <p:spPr>
          <a:xfrm>
            <a:off x="369778" y="5248137"/>
            <a:ext cx="6860682" cy="1262569"/>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BD4BA00B-0081-53E2-85E8-283CA7C40048}"/>
              </a:ext>
            </a:extLst>
          </p:cNvPr>
          <p:cNvSpPr/>
          <p:nvPr/>
        </p:nvSpPr>
        <p:spPr>
          <a:xfrm>
            <a:off x="369778" y="6754122"/>
            <a:ext cx="6860682" cy="1262569"/>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974328CB-7088-BC52-32F5-4B082D1A3BDB}"/>
              </a:ext>
            </a:extLst>
          </p:cNvPr>
          <p:cNvSpPr/>
          <p:nvPr/>
        </p:nvSpPr>
        <p:spPr>
          <a:xfrm>
            <a:off x="408503" y="8235148"/>
            <a:ext cx="6821957" cy="959186"/>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313503BC-03B2-7644-29CA-9A293720162E}"/>
              </a:ext>
            </a:extLst>
          </p:cNvPr>
          <p:cNvSpPr/>
          <p:nvPr/>
        </p:nvSpPr>
        <p:spPr>
          <a:xfrm>
            <a:off x="388221" y="9458405"/>
            <a:ext cx="6821957" cy="959186"/>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FD10A48-A939-D0EB-EF6D-05331ED879A7}"/>
              </a:ext>
            </a:extLst>
          </p:cNvPr>
          <p:cNvSpPr txBox="1"/>
          <p:nvPr/>
        </p:nvSpPr>
        <p:spPr>
          <a:xfrm>
            <a:off x="291831" y="9281344"/>
            <a:ext cx="3958540"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問い合わせ先（詳細や資料請求等）</a:t>
            </a:r>
            <a:endParaRPr kumimoji="1" lang="en-US" altLang="ja-JP"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B1DE589E-8DA0-6D10-1EA6-681AA7BA617C}"/>
              </a:ext>
            </a:extLst>
          </p:cNvPr>
          <p:cNvSpPr txBox="1"/>
          <p:nvPr/>
        </p:nvSpPr>
        <p:spPr>
          <a:xfrm>
            <a:off x="211220" y="753815"/>
            <a:ext cx="2087844"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活動</a:t>
            </a:r>
            <a:r>
              <a:rPr kumimoji="1" lang="ja-JP" altLang="en-US" dirty="0" smtClean="0">
                <a:latin typeface="メイリオ" panose="020B0604030504040204" pitchFamily="50" charset="-128"/>
                <a:ea typeface="メイリオ" panose="020B0604030504040204" pitchFamily="50" charset="-128"/>
              </a:rPr>
              <a:t>内容（</a:t>
            </a:r>
            <a:r>
              <a:rPr kumimoji="1" lang="ja-JP" altLang="en-US" dirty="0">
                <a:latin typeface="メイリオ" panose="020B0604030504040204" pitchFamily="50" charset="-128"/>
                <a:ea typeface="メイリオ" panose="020B0604030504040204" pitchFamily="50" charset="-128"/>
              </a:rPr>
              <a:t>概要）</a:t>
            </a:r>
            <a:endParaRPr kumimoji="1" lang="en-US" altLang="ja-JP"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405025D9-2DCC-6EA6-D0B3-148FE7889447}"/>
              </a:ext>
            </a:extLst>
          </p:cNvPr>
          <p:cNvSpPr txBox="1"/>
          <p:nvPr/>
        </p:nvSpPr>
        <p:spPr>
          <a:xfrm>
            <a:off x="249373" y="2297952"/>
            <a:ext cx="1302787"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活動目的</a:t>
            </a:r>
            <a:endParaRPr kumimoji="1" lang="en-US" altLang="ja-JP"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FDFAEDE1-599B-1F07-3059-526259420FCE}"/>
              </a:ext>
            </a:extLst>
          </p:cNvPr>
          <p:cNvSpPr txBox="1"/>
          <p:nvPr/>
        </p:nvSpPr>
        <p:spPr>
          <a:xfrm>
            <a:off x="256190" y="3481690"/>
            <a:ext cx="2591942"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活動の具体的な内容</a:t>
            </a:r>
            <a:endParaRPr kumimoji="1" lang="en-US" altLang="ja-JP"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EE12E0A1-5FB9-6A35-8FD2-E4C2F122DD48}"/>
              </a:ext>
            </a:extLst>
          </p:cNvPr>
          <p:cNvSpPr txBox="1"/>
          <p:nvPr/>
        </p:nvSpPr>
        <p:spPr>
          <a:xfrm>
            <a:off x="256190" y="5012790"/>
            <a:ext cx="1662550"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活動実施結果</a:t>
            </a:r>
            <a:endParaRPr kumimoji="1" lang="en-US" altLang="ja-JP"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13BD0A5-90A7-F6B0-9FBC-C31218FB26F2}"/>
              </a:ext>
            </a:extLst>
          </p:cNvPr>
          <p:cNvSpPr txBox="1"/>
          <p:nvPr/>
        </p:nvSpPr>
        <p:spPr>
          <a:xfrm>
            <a:off x="256190" y="6632491"/>
            <a:ext cx="3065202"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活動を通じて得た気づき等</a:t>
            </a:r>
            <a:endParaRPr kumimoji="1" lang="en-US" altLang="ja-JP"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3C7A7DAC-2B3A-4E62-C9AD-B670BFC4311B}"/>
              </a:ext>
            </a:extLst>
          </p:cNvPr>
          <p:cNvSpPr txBox="1"/>
          <p:nvPr/>
        </p:nvSpPr>
        <p:spPr>
          <a:xfrm>
            <a:off x="247624" y="8105040"/>
            <a:ext cx="3958540"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活動の中で苦労した点・反省事項等</a:t>
            </a:r>
            <a:endParaRPr kumimoji="1" lang="en-US" altLang="ja-JP"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09EE905D-D4EC-EC1B-4564-D19F7F56FD83}"/>
              </a:ext>
            </a:extLst>
          </p:cNvPr>
          <p:cNvSpPr txBox="1"/>
          <p:nvPr/>
        </p:nvSpPr>
        <p:spPr>
          <a:xfrm>
            <a:off x="7570643" y="296778"/>
            <a:ext cx="7033631" cy="830997"/>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（←地連として報告する場合は地連名を記入</a:t>
            </a:r>
            <a:endParaRPr kumimoji="1" lang="en-US" altLang="ja-JP" sz="2400" dirty="0" smtClean="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単組の運動</a:t>
            </a:r>
            <a:r>
              <a:rPr kumimoji="1" lang="ja-JP" altLang="en-US" sz="2400" dirty="0" smtClean="0">
                <a:latin typeface="メイリオ" panose="020B0604030504040204" pitchFamily="50" charset="-128"/>
                <a:ea typeface="メイリオ" panose="020B0604030504040204" pitchFamily="50" charset="-128"/>
              </a:rPr>
              <a:t>の報告の場合には単組名も記入）</a:t>
            </a:r>
            <a:endParaRPr kumimoji="1" lang="en-US" altLang="ja-JP" sz="24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09EE905D-D4EC-EC1B-4564-D19F7F56FD83}"/>
              </a:ext>
            </a:extLst>
          </p:cNvPr>
          <p:cNvSpPr txBox="1"/>
          <p:nvPr/>
        </p:nvSpPr>
        <p:spPr>
          <a:xfrm>
            <a:off x="408503" y="1260443"/>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09EE905D-D4EC-EC1B-4564-D19F7F56FD83}"/>
              </a:ext>
            </a:extLst>
          </p:cNvPr>
          <p:cNvSpPr txBox="1"/>
          <p:nvPr/>
        </p:nvSpPr>
        <p:spPr>
          <a:xfrm>
            <a:off x="408502" y="2774168"/>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09EE905D-D4EC-EC1B-4564-D19F7F56FD83}"/>
              </a:ext>
            </a:extLst>
          </p:cNvPr>
          <p:cNvSpPr txBox="1"/>
          <p:nvPr/>
        </p:nvSpPr>
        <p:spPr>
          <a:xfrm>
            <a:off x="408502" y="3957906"/>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09EE905D-D4EC-EC1B-4564-D19F7F56FD83}"/>
              </a:ext>
            </a:extLst>
          </p:cNvPr>
          <p:cNvSpPr txBox="1"/>
          <p:nvPr/>
        </p:nvSpPr>
        <p:spPr>
          <a:xfrm>
            <a:off x="408502" y="5427813"/>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09EE905D-D4EC-EC1B-4564-D19F7F56FD83}"/>
              </a:ext>
            </a:extLst>
          </p:cNvPr>
          <p:cNvSpPr txBox="1"/>
          <p:nvPr/>
        </p:nvSpPr>
        <p:spPr>
          <a:xfrm>
            <a:off x="408502" y="7124192"/>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09EE905D-D4EC-EC1B-4564-D19F7F56FD83}"/>
              </a:ext>
            </a:extLst>
          </p:cNvPr>
          <p:cNvSpPr txBox="1"/>
          <p:nvPr/>
        </p:nvSpPr>
        <p:spPr>
          <a:xfrm>
            <a:off x="408501" y="9719661"/>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09EE905D-D4EC-EC1B-4564-D19F7F56FD83}"/>
              </a:ext>
            </a:extLst>
          </p:cNvPr>
          <p:cNvSpPr txBox="1"/>
          <p:nvPr/>
        </p:nvSpPr>
        <p:spPr>
          <a:xfrm>
            <a:off x="408502" y="8588493"/>
            <a:ext cx="6593187"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09EE905D-D4EC-EC1B-4564-D19F7F56FD83}"/>
              </a:ext>
            </a:extLst>
          </p:cNvPr>
          <p:cNvSpPr txBox="1"/>
          <p:nvPr/>
        </p:nvSpPr>
        <p:spPr>
          <a:xfrm>
            <a:off x="7559675" y="1251652"/>
            <a:ext cx="7033631" cy="830997"/>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（概要を読んで内容がわかるようなわかりやすい記載をお願いします。）</a:t>
            </a:r>
            <a:endParaRPr kumimoji="1" lang="en-US" altLang="ja-JP" sz="2400" dirty="0">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09EE905D-D4EC-EC1B-4564-D19F7F56FD83}"/>
              </a:ext>
            </a:extLst>
          </p:cNvPr>
          <p:cNvSpPr txBox="1"/>
          <p:nvPr/>
        </p:nvSpPr>
        <p:spPr>
          <a:xfrm>
            <a:off x="7570643" y="7065390"/>
            <a:ext cx="7033631"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活動を通じて何が得られたのか、何に気づいたのか等</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具体的に教えて</a:t>
            </a:r>
            <a:r>
              <a:rPr kumimoji="1" lang="ja-JP" altLang="en-US" smtClean="0">
                <a:latin typeface="メイリオ" panose="020B0604030504040204" pitchFamily="50" charset="-128"/>
                <a:ea typeface="メイリオ" panose="020B0604030504040204" pitchFamily="50" charset="-128"/>
              </a:rPr>
              <a:t>ください。</a:t>
            </a:r>
            <a:endParaRPr kumimoji="1" lang="en-US" altLang="ja-JP" dirty="0">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09EE905D-D4EC-EC1B-4564-D19F7F56FD83}"/>
              </a:ext>
            </a:extLst>
          </p:cNvPr>
          <p:cNvSpPr txBox="1"/>
          <p:nvPr/>
        </p:nvSpPr>
        <p:spPr>
          <a:xfrm>
            <a:off x="7570643" y="8251096"/>
            <a:ext cx="7355971" cy="584775"/>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できなかったこと、苦しかったことなど、そういったことをぜひ教えてください。（それもまた大切な取り組みの成果ですのでぜひ共有ください。）</a:t>
            </a:r>
            <a:endParaRPr kumimoji="1" lang="en-US" altLang="ja-JP" sz="1600" dirty="0">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09EE905D-D4EC-EC1B-4564-D19F7F56FD83}"/>
              </a:ext>
            </a:extLst>
          </p:cNvPr>
          <p:cNvSpPr txBox="1"/>
          <p:nvPr/>
        </p:nvSpPr>
        <p:spPr>
          <a:xfrm>
            <a:off x="-5050713" y="527610"/>
            <a:ext cx="4531857" cy="1200329"/>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記入に際して</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文字枠等は自由に大きさを変えていただいて構いません。</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フォント等もお手数ですが調整ください。</a:t>
            </a:r>
            <a:endParaRPr kumimoji="1" lang="en-US" altLang="ja-JP"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09EE905D-D4EC-EC1B-4564-D19F7F56FD83}"/>
              </a:ext>
            </a:extLst>
          </p:cNvPr>
          <p:cNvSpPr txBox="1"/>
          <p:nvPr/>
        </p:nvSpPr>
        <p:spPr>
          <a:xfrm>
            <a:off x="7570643" y="9522499"/>
            <a:ext cx="7033631" cy="830997"/>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皆さんの発言や取り組み報告を聞いて、内容をもっと聞いてみたいという仲間は実はたくさんいます。詳細について聞きたい場合の</a:t>
            </a:r>
            <a:r>
              <a:rPr kumimoji="1" lang="ja-JP" altLang="en-US" sz="1600" dirty="0" smtClean="0">
                <a:latin typeface="メイリオ" panose="020B0604030504040204" pitchFamily="50" charset="-128"/>
                <a:ea typeface="メイリオ" panose="020B0604030504040204" pitchFamily="50" charset="-128"/>
              </a:rPr>
              <a:t>問い合わせ先について、ぜひ</a:t>
            </a:r>
            <a:r>
              <a:rPr kumimoji="1" lang="ja-JP" altLang="en-US" sz="1600" dirty="0" smtClean="0">
                <a:latin typeface="メイリオ" panose="020B0604030504040204" pitchFamily="50" charset="-128"/>
                <a:ea typeface="メイリオ" panose="020B0604030504040204" pitchFamily="50" charset="-128"/>
              </a:rPr>
              <a:t>ともご記入お願いします。</a:t>
            </a:r>
            <a:endParaRPr kumimoji="1" lang="en-US" altLang="ja-JP" sz="16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09EE905D-D4EC-EC1B-4564-D19F7F56FD83}"/>
              </a:ext>
            </a:extLst>
          </p:cNvPr>
          <p:cNvSpPr txBox="1"/>
          <p:nvPr/>
        </p:nvSpPr>
        <p:spPr>
          <a:xfrm>
            <a:off x="-4922749" y="1833358"/>
            <a:ext cx="4587898" cy="313932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本共有シート</a:t>
            </a:r>
            <a:r>
              <a:rPr kumimoji="1" lang="ja-JP" altLang="en-US" dirty="0" smtClean="0">
                <a:latin typeface="メイリオ" panose="020B0604030504040204" pitchFamily="50" charset="-128"/>
                <a:ea typeface="メイリオ" panose="020B0604030504040204" pitchFamily="50" charset="-128"/>
              </a:rPr>
              <a:t>に記載する内容が、</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すでに実施をした場合には実施済み</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実施中</a:t>
            </a:r>
            <a:r>
              <a:rPr kumimoji="1" lang="ja-JP" altLang="en-US" dirty="0">
                <a:latin typeface="メイリオ" panose="020B0604030504040204" pitchFamily="50" charset="-128"/>
                <a:ea typeface="メイリオ" panose="020B0604030504040204" pitchFamily="50" charset="-128"/>
              </a:rPr>
              <a:t>の場合に</a:t>
            </a:r>
            <a:r>
              <a:rPr kumimoji="1" lang="ja-JP" altLang="en-US" dirty="0" smtClean="0">
                <a:latin typeface="メイリオ" panose="020B0604030504040204" pitchFamily="50" charset="-128"/>
                <a:ea typeface="メイリオ" panose="020B0604030504040204" pitchFamily="50" charset="-128"/>
              </a:rPr>
              <a:t>は実施中</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これから行う場合にはこれから実施</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にそれぞれ〇を</a:t>
            </a:r>
            <a:r>
              <a:rPr kumimoji="1" lang="ja-JP" altLang="en-US" dirty="0">
                <a:latin typeface="メイリオ" panose="020B0604030504040204" pitchFamily="50" charset="-128"/>
                <a:ea typeface="メイリオ" panose="020B0604030504040204" pitchFamily="50" charset="-128"/>
              </a:rPr>
              <a:t>して</a:t>
            </a:r>
            <a:r>
              <a:rPr kumimoji="1" lang="ja-JP" altLang="en-US" dirty="0" smtClean="0">
                <a:latin typeface="メイリオ" panose="020B0604030504040204" pitchFamily="50" charset="-128"/>
                <a:ea typeface="メイリオ" panose="020B0604030504040204" pitchFamily="50" charset="-128"/>
              </a:rPr>
              <a:t>ください。</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状況によって、記入が不要な個所等については省略していただいて結構です。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すべての項目</a:t>
            </a:r>
            <a:r>
              <a:rPr kumimoji="1" lang="ja-JP" altLang="en-US" dirty="0" smtClean="0">
                <a:latin typeface="メイリオ" panose="020B0604030504040204" pitchFamily="50" charset="-128"/>
                <a:ea typeface="メイリオ" panose="020B0604030504040204" pitchFamily="50" charset="-128"/>
              </a:rPr>
              <a:t>を書く必要はありません。</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09EE905D-D4EC-EC1B-4564-D19F7F56FD83}"/>
              </a:ext>
            </a:extLst>
          </p:cNvPr>
          <p:cNvSpPr txBox="1"/>
          <p:nvPr/>
        </p:nvSpPr>
        <p:spPr>
          <a:xfrm>
            <a:off x="5240327" y="703783"/>
            <a:ext cx="2108127"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作成日</a:t>
            </a:r>
            <a:r>
              <a:rPr kumimoji="1" lang="en-US" altLang="ja-JP" sz="1600" dirty="0" smtClean="0">
                <a:latin typeface="メイリオ" panose="020B0604030504040204" pitchFamily="50" charset="-128"/>
                <a:ea typeface="メイリオ" panose="020B0604030504040204" pitchFamily="50" charset="-128"/>
              </a:rPr>
              <a:t>2022.</a:t>
            </a:r>
            <a:r>
              <a:rPr kumimoji="1" lang="ja-JP" altLang="en-US" sz="1600" dirty="0" smtClean="0">
                <a:latin typeface="メイリオ" panose="020B0604030504040204" pitchFamily="50" charset="-128"/>
                <a:ea typeface="メイリオ" panose="020B0604030504040204" pitchFamily="50" charset="-128"/>
              </a:rPr>
              <a:t>○</a:t>
            </a:r>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〇</a:t>
            </a:r>
            <a:endParaRPr kumimoji="1" lang="en-US" altLang="ja-JP" sz="16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B1DE589E-8DA0-6D10-1EA6-681AA7BA617C}"/>
              </a:ext>
            </a:extLst>
          </p:cNvPr>
          <p:cNvSpPr txBox="1"/>
          <p:nvPr/>
        </p:nvSpPr>
        <p:spPr>
          <a:xfrm>
            <a:off x="2342275" y="893333"/>
            <a:ext cx="2675864" cy="306467"/>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実施済み・実施中・これから実施</a:t>
            </a:r>
            <a:endParaRPr kumimoji="1" lang="en-US" altLang="ja-JP" sz="1200" dirty="0">
              <a:latin typeface="メイリオ" panose="020B0604030504040204" pitchFamily="50" charset="-128"/>
              <a:ea typeface="メイリオ" panose="020B0604030504040204" pitchFamily="50" charset="-128"/>
            </a:endParaRPr>
          </a:p>
        </p:txBody>
      </p:sp>
      <p:sp>
        <p:nvSpPr>
          <p:cNvPr id="2" name="楕円 1"/>
          <p:cNvSpPr/>
          <p:nvPr/>
        </p:nvSpPr>
        <p:spPr>
          <a:xfrm>
            <a:off x="2581762" y="734618"/>
            <a:ext cx="593947" cy="5543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09EE905D-D4EC-EC1B-4564-D19F7F56FD83}"/>
              </a:ext>
            </a:extLst>
          </p:cNvPr>
          <p:cNvSpPr txBox="1"/>
          <p:nvPr/>
        </p:nvSpPr>
        <p:spPr>
          <a:xfrm>
            <a:off x="-5112160" y="4724231"/>
            <a:ext cx="4966720" cy="2031325"/>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運動の発展のため、試験的に運用しています。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わかりずらい、もっとこうしたほうが</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という点についてはぜひともご意見をお願いします。</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趣旨ご理解の上積極的な作成をいただければ幸いです。</a:t>
            </a:r>
            <a:endParaRPr kumimoji="1" lang="en-US" altLang="ja-JP" dirty="0" smtClean="0">
              <a:latin typeface="メイリオ" panose="020B0604030504040204" pitchFamily="50" charset="-128"/>
              <a:ea typeface="メイリオ" panose="020B0604030504040204" pitchFamily="50" charset="-128"/>
            </a:endParaRPr>
          </a:p>
        </p:txBody>
      </p:sp>
      <p:sp>
        <p:nvSpPr>
          <p:cNvPr id="3" name="角丸四角形 2"/>
          <p:cNvSpPr/>
          <p:nvPr/>
        </p:nvSpPr>
        <p:spPr>
          <a:xfrm>
            <a:off x="-5384152" y="430472"/>
            <a:ext cx="5309984" cy="6693720"/>
          </a:xfrm>
          <a:prstGeom prst="roundRect">
            <a:avLst>
              <a:gd name="adj" fmla="val 720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B1DE589E-8DA0-6D10-1EA6-681AA7BA617C}"/>
              </a:ext>
            </a:extLst>
          </p:cNvPr>
          <p:cNvSpPr txBox="1"/>
          <p:nvPr/>
        </p:nvSpPr>
        <p:spPr>
          <a:xfrm>
            <a:off x="-3277295" y="226160"/>
            <a:ext cx="2847853" cy="408623"/>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smtClean="0">
                <a:latin typeface="メイリオ" panose="020B0604030504040204" pitchFamily="50" charset="-128"/>
                <a:ea typeface="メイリオ" panose="020B0604030504040204" pitchFamily="50" charset="-128"/>
              </a:rPr>
              <a:t>はじめにお読みください</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1462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FC8E84EB-D38D-66C8-6C7B-AB9907E65FB1}"/>
              </a:ext>
            </a:extLst>
          </p:cNvPr>
          <p:cNvSpPr/>
          <p:nvPr/>
        </p:nvSpPr>
        <p:spPr>
          <a:xfrm>
            <a:off x="274636" y="541785"/>
            <a:ext cx="7010400" cy="3432748"/>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60414D2-2026-9653-D870-2EBE9EACE333}"/>
              </a:ext>
            </a:extLst>
          </p:cNvPr>
          <p:cNvSpPr txBox="1"/>
          <p:nvPr/>
        </p:nvSpPr>
        <p:spPr>
          <a:xfrm>
            <a:off x="1495592" y="286396"/>
            <a:ext cx="4568489" cy="510778"/>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活動中の写真を張り付けよう！</a:t>
            </a:r>
            <a:endParaRPr kumimoji="1" lang="en-US" altLang="ja-JP" sz="2400" dirty="0">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DCA4118D-8997-821B-5DBB-3FADB47A7488}"/>
              </a:ext>
            </a:extLst>
          </p:cNvPr>
          <p:cNvSpPr/>
          <p:nvPr/>
        </p:nvSpPr>
        <p:spPr>
          <a:xfrm>
            <a:off x="274636" y="4396755"/>
            <a:ext cx="7010400" cy="5618102"/>
          </a:xfrm>
          <a:prstGeom prst="roundRect">
            <a:avLst>
              <a:gd name="adj" fmla="val 3842"/>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7F416EC-7BE7-B3BC-C5B1-19B6002FDD41}"/>
              </a:ext>
            </a:extLst>
          </p:cNvPr>
          <p:cNvSpPr txBox="1"/>
          <p:nvPr/>
        </p:nvSpPr>
        <p:spPr>
          <a:xfrm>
            <a:off x="1495591" y="4141367"/>
            <a:ext cx="4568489" cy="510778"/>
          </a:xfrm>
          <a:prstGeom prst="roundRect">
            <a:avLst/>
          </a:prstGeom>
          <a:solidFill>
            <a:schemeClr val="accent4">
              <a:lumMod val="40000"/>
              <a:lumOff val="60000"/>
            </a:schemeClr>
          </a:solidFill>
          <a:ln>
            <a:solidFill>
              <a:schemeClr val="tx1"/>
            </a:solidFill>
          </a:ln>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活動に際しての添付書類一覧表</a:t>
            </a:r>
            <a:endParaRPr kumimoji="1" lang="en-US" altLang="ja-JP" sz="24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326A1F2-1090-668E-C7C6-9E49B6EA71E5}"/>
              </a:ext>
            </a:extLst>
          </p:cNvPr>
          <p:cNvSpPr txBox="1"/>
          <p:nvPr/>
        </p:nvSpPr>
        <p:spPr>
          <a:xfrm>
            <a:off x="8040678" y="4829742"/>
            <a:ext cx="3762533"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①学習会資料</a:t>
            </a:r>
            <a:endParaRPr kumimoji="1" lang="en-US" altLang="ja-JP" sz="24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B6E31958-B3A9-29F0-80F4-0A60C6C7354C}"/>
              </a:ext>
            </a:extLst>
          </p:cNvPr>
          <p:cNvSpPr txBox="1"/>
          <p:nvPr/>
        </p:nvSpPr>
        <p:spPr>
          <a:xfrm>
            <a:off x="8040678" y="5469991"/>
            <a:ext cx="3762533"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②各単組への発文関係</a:t>
            </a:r>
            <a:endParaRPr kumimoji="1" lang="en-US" altLang="ja-JP" sz="24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46DE8491-DE75-517C-6273-20073309AD28}"/>
              </a:ext>
            </a:extLst>
          </p:cNvPr>
          <p:cNvSpPr txBox="1"/>
          <p:nvPr/>
        </p:nvSpPr>
        <p:spPr>
          <a:xfrm>
            <a:off x="8040678" y="6123045"/>
            <a:ext cx="3762533"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③事後</a:t>
            </a:r>
            <a:r>
              <a:rPr kumimoji="1" lang="ja-JP" altLang="en-US" sz="2400" dirty="0" smtClean="0">
                <a:latin typeface="メイリオ" panose="020B0604030504040204" pitchFamily="50" charset="-128"/>
                <a:ea typeface="メイリオ" panose="020B0604030504040204" pitchFamily="50" charset="-128"/>
              </a:rPr>
              <a:t>アンケート</a:t>
            </a:r>
            <a:endParaRPr kumimoji="1" lang="en-US" altLang="ja-JP" sz="24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26677672-F5E1-0E98-F720-483F1231BE87}"/>
              </a:ext>
            </a:extLst>
          </p:cNvPr>
          <p:cNvSpPr txBox="1"/>
          <p:nvPr/>
        </p:nvSpPr>
        <p:spPr>
          <a:xfrm>
            <a:off x="8040678" y="6726395"/>
            <a:ext cx="3762533"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④教宣での報告</a:t>
            </a:r>
            <a:endParaRPr kumimoji="1" lang="en-US" altLang="ja-JP" sz="24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09EE905D-D4EC-EC1B-4564-D19F7F56FD83}"/>
              </a:ext>
            </a:extLst>
          </p:cNvPr>
          <p:cNvSpPr txBox="1"/>
          <p:nvPr/>
        </p:nvSpPr>
        <p:spPr>
          <a:xfrm>
            <a:off x="505523" y="4829742"/>
            <a:ext cx="6548624"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09EE905D-D4EC-EC1B-4564-D19F7F56FD83}"/>
              </a:ext>
            </a:extLst>
          </p:cNvPr>
          <p:cNvSpPr txBox="1"/>
          <p:nvPr/>
        </p:nvSpPr>
        <p:spPr>
          <a:xfrm>
            <a:off x="7727100" y="4321910"/>
            <a:ext cx="6548624" cy="95410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以下のようなものを想定しています。各参加者が持ち帰って取り組みができるようご配意ください。</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09EE905D-D4EC-EC1B-4564-D19F7F56FD83}"/>
              </a:ext>
            </a:extLst>
          </p:cNvPr>
          <p:cNvSpPr txBox="1"/>
          <p:nvPr/>
        </p:nvSpPr>
        <p:spPr>
          <a:xfrm>
            <a:off x="7727100" y="712081"/>
            <a:ext cx="6548624" cy="923330"/>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全体の活動内容</a:t>
            </a:r>
            <a:r>
              <a:rPr kumimoji="1" lang="ja-JP" altLang="en-US" dirty="0" smtClean="0">
                <a:latin typeface="メイリオ" panose="020B0604030504040204" pitchFamily="50" charset="-128"/>
                <a:ea typeface="メイリオ" panose="020B0604030504040204" pitchFamily="50" charset="-128"/>
              </a:rPr>
              <a:t>や特徴的な場面、参加者の表情がわかるもの等を張り付けてください。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（雰囲気が伝わるようなもの）</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613019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TotalTime>
  <Words>461</Words>
  <Application>Microsoft Office PowerPoint</Application>
  <PresentationFormat>ユーザー設定</PresentationFormat>
  <Paragraphs>61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kodama takashi</dc:creator>
  <cp:lastModifiedBy>県本部用</cp:lastModifiedBy>
  <cp:revision>50</cp:revision>
  <dcterms:created xsi:type="dcterms:W3CDTF">2022-02-05T06:56:09Z</dcterms:created>
  <dcterms:modified xsi:type="dcterms:W3CDTF">2022-11-11T00:16:20Z</dcterms:modified>
</cp:coreProperties>
</file>