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7F43-2BD9-40B3-8B10-1DE3063C9923}" type="datetimeFigureOut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E417-2952-49DE-97AF-4FB3FB72B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1162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7F43-2BD9-40B3-8B10-1DE3063C9923}" type="datetimeFigureOut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E417-2952-49DE-97AF-4FB3FB72B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766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7F43-2BD9-40B3-8B10-1DE3063C9923}" type="datetimeFigureOut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E417-2952-49DE-97AF-4FB3FB72B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544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7F43-2BD9-40B3-8B10-1DE3063C9923}" type="datetimeFigureOut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E417-2952-49DE-97AF-4FB3FB72B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0056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7F43-2BD9-40B3-8B10-1DE3063C9923}" type="datetimeFigureOut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E417-2952-49DE-97AF-4FB3FB72B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56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7F43-2BD9-40B3-8B10-1DE3063C9923}" type="datetimeFigureOut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E417-2952-49DE-97AF-4FB3FB72B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781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7F43-2BD9-40B3-8B10-1DE3063C9923}" type="datetimeFigureOut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E417-2952-49DE-97AF-4FB3FB72B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818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7F43-2BD9-40B3-8B10-1DE3063C9923}" type="datetimeFigureOut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E417-2952-49DE-97AF-4FB3FB72B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827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7F43-2BD9-40B3-8B10-1DE3063C9923}" type="datetimeFigureOut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E417-2952-49DE-97AF-4FB3FB72B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219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7F43-2BD9-40B3-8B10-1DE3063C9923}" type="datetimeFigureOut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E417-2952-49DE-97AF-4FB3FB72B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9421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7F43-2BD9-40B3-8B10-1DE3063C9923}" type="datetimeFigureOut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E417-2952-49DE-97AF-4FB3FB72B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590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C7F43-2BD9-40B3-8B10-1DE3063C9923}" type="datetimeFigureOut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7E417-2952-49DE-97AF-4FB3FB72B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111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464991" y="262394"/>
            <a:ext cx="5491514" cy="830997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ja-JP" altLang="en-US" sz="48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私たちの</a:t>
            </a:r>
            <a:r>
              <a:rPr lang="ja-JP" altLang="en-US" sz="4800" b="1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お仕事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49686" y="1143049"/>
            <a:ext cx="616515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b="1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～身近なところで</a:t>
            </a:r>
            <a:r>
              <a:rPr lang="ja-JP" altLang="en-US" b="1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住民</a:t>
            </a:r>
            <a:r>
              <a:rPr lang="ja-JP" altLang="en-US" b="1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を支えています～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31541" y="1519512"/>
            <a:ext cx="591653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1600" b="1" cap="none" spc="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私たち現業職員は、ごみの収集、学校や保育所の給食調理、道路や公園の維持管理などの業務を担っています。</a:t>
            </a:r>
            <a:endParaRPr lang="en-US" altLang="ja-JP" sz="1600" b="1" cap="none" spc="0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安全で安心した生活を送るために、それぞれの現場で</a:t>
            </a:r>
            <a:endParaRPr lang="en-US" altLang="ja-JP" sz="1600" b="1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必要とされる地域公共サービスを安定的に提供しています。</a:t>
            </a:r>
            <a:endParaRPr lang="en-US" altLang="ja-JP" sz="1600" b="1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6550826" y="385546"/>
            <a:ext cx="5122442" cy="142712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endParaRPr kumimoji="1" lang="ja-JP" altLang="en-US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685" y="439207"/>
            <a:ext cx="2138825" cy="1414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正方形/長方形 10"/>
          <p:cNvSpPr/>
          <p:nvPr/>
        </p:nvSpPr>
        <p:spPr>
          <a:xfrm>
            <a:off x="8695115" y="768416"/>
            <a:ext cx="333129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1200" b="1" cap="none" spc="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清掃事業が</a:t>
            </a:r>
            <a:r>
              <a:rPr lang="ja-JP" altLang="en-US" sz="12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ストップ</a:t>
            </a:r>
            <a:r>
              <a:rPr lang="ja-JP" altLang="en-US" sz="1200" b="1" cap="none" spc="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した場合、</a:t>
            </a:r>
          </a:p>
          <a:p>
            <a:r>
              <a:rPr lang="ja-JP" altLang="en-US" sz="12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地域の衛生状態が保てなくなり、</a:t>
            </a:r>
            <a:endParaRPr lang="en-US" altLang="ja-JP" sz="1200" b="1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日常生活</a:t>
            </a:r>
            <a:r>
              <a:rPr lang="ja-JP" altLang="en-US" sz="1200" b="1" cap="none" spc="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に大きな影響を与えます。</a:t>
            </a:r>
          </a:p>
          <a:p>
            <a:r>
              <a:rPr lang="ja-JP" altLang="en-US" sz="12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当たり前の生活を守るため</a:t>
            </a:r>
            <a:r>
              <a:rPr lang="ja-JP" altLang="en-US" sz="1200" b="1" cap="none" spc="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</a:p>
          <a:p>
            <a:r>
              <a:rPr lang="ja-JP" altLang="en-US" sz="1200" b="1" cap="none" spc="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安定的</a:t>
            </a:r>
            <a:r>
              <a:rPr lang="ja-JP" altLang="en-US" sz="12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な</a:t>
            </a:r>
            <a:r>
              <a:rPr lang="ja-JP" altLang="en-US" sz="1200" b="1" cap="none" spc="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サービスの提供に努めています。</a:t>
            </a:r>
          </a:p>
          <a:p>
            <a:endParaRPr lang="ja-JP" altLang="en-US" sz="1200" b="1" cap="none" spc="0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楕円 11"/>
          <p:cNvSpPr/>
          <p:nvPr/>
        </p:nvSpPr>
        <p:spPr>
          <a:xfrm>
            <a:off x="7730223" y="381910"/>
            <a:ext cx="1120465" cy="5387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7649839" y="477901"/>
            <a:ext cx="115855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cap="none" spc="0" dirty="0">
                <a:ln w="0"/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清 掃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8111424" y="415385"/>
            <a:ext cx="41078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b="1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公衆衛生を守る</a:t>
            </a:r>
            <a:endParaRPr lang="ja-JP" altLang="en-US" sz="2400" b="1" cap="none" spc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550826" y="1891966"/>
            <a:ext cx="5122441" cy="14271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endParaRPr kumimoji="1" lang="ja-JP" altLang="en-US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6572428" y="2294355"/>
            <a:ext cx="333129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12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給食で生命をつなぐ子どもが、</a:t>
            </a:r>
            <a:endParaRPr lang="en-US" altLang="ja-JP" sz="1200" b="1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増えていることから、</a:t>
            </a:r>
            <a:endParaRPr lang="en-US" altLang="ja-JP" sz="1200" b="1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cap="none" spc="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休校中の昼食提供にむけ取り組んでいます。</a:t>
            </a:r>
          </a:p>
          <a:p>
            <a:r>
              <a:rPr lang="ja-JP" altLang="en-US" sz="1200" b="1" cap="none" spc="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食育をはじめとした、子どもに寄り添った</a:t>
            </a:r>
            <a:endParaRPr lang="en-US" altLang="ja-JP" sz="1200" b="1" cap="none" spc="0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cap="none" spc="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政策を提案しています。</a:t>
            </a:r>
          </a:p>
          <a:p>
            <a:endParaRPr lang="ja-JP" altLang="en-US" sz="1200" b="1" cap="none" spc="0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6081235" y="1930318"/>
            <a:ext cx="41078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子どもの食生活を守る</a:t>
            </a:r>
            <a:endParaRPr lang="ja-JP" altLang="en-US" sz="2400" b="1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6550827" y="3456396"/>
            <a:ext cx="5155967" cy="14271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endParaRPr kumimoji="1" lang="ja-JP" altLang="en-US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8462812" y="3862174"/>
            <a:ext cx="333129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1200" b="1" cap="none" spc="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学校は子どもにとってかけがえのない場所。</a:t>
            </a:r>
            <a:endParaRPr lang="en-US" altLang="ja-JP" sz="1200" b="1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その大切な場所を守り続けるため、</a:t>
            </a:r>
            <a:endParaRPr lang="en-US" altLang="ja-JP" sz="1200" b="1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cap="none" spc="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教室や施設の環境整備を行っています。</a:t>
            </a:r>
          </a:p>
          <a:p>
            <a:r>
              <a:rPr lang="ja-JP" altLang="en-US" sz="1200" b="1" cap="none" spc="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「安全・安心な学校生活を」の合言葉に</a:t>
            </a:r>
            <a:endParaRPr lang="en-US" altLang="ja-JP" sz="1200" b="1" cap="none" spc="0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cap="none" spc="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楽しく過ごせる学校をめざしています。</a:t>
            </a:r>
          </a:p>
          <a:p>
            <a:endParaRPr lang="ja-JP" altLang="en-US" sz="1200" b="1" cap="none" spc="0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8563979" y="3506462"/>
            <a:ext cx="315688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子どもの笑顔を守る</a:t>
            </a:r>
            <a:endParaRPr lang="ja-JP" altLang="en-US" sz="2400" b="1" cap="none" spc="0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6550828" y="5020826"/>
            <a:ext cx="5189494" cy="142712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endParaRPr kumimoji="1" lang="ja-JP" altLang="en-US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6581429" y="5401289"/>
            <a:ext cx="342866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1200" b="1" cap="none" spc="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道路や公園は、いつでも住民が</a:t>
            </a:r>
            <a:endParaRPr lang="en-US" altLang="ja-JP" sz="1200" b="1" cap="none" spc="0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cap="none" spc="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安全に利用できることが重要です。</a:t>
            </a:r>
            <a:endParaRPr lang="en-US" altLang="ja-JP" sz="1200" b="1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cap="none" spc="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災害時では</a:t>
            </a:r>
            <a:r>
              <a:rPr lang="ja-JP" altLang="en-US" sz="12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迅速な</a:t>
            </a:r>
            <a:r>
              <a:rPr lang="ja-JP" altLang="en-US" sz="1200" b="1" cap="none" spc="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復旧することが必要です。</a:t>
            </a:r>
          </a:p>
          <a:p>
            <a:r>
              <a:rPr lang="ja-JP" altLang="en-US" sz="1200" b="1" cap="none" spc="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そのため、施設などの点検</a:t>
            </a:r>
            <a:r>
              <a:rPr lang="ja-JP" altLang="en-US" sz="12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をはじめ、</a:t>
            </a:r>
            <a:endParaRPr lang="ja-JP" altLang="en-US" sz="1200" b="1" cap="none" spc="0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cap="none" spc="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日常からの維持管理に努めています。</a:t>
            </a:r>
          </a:p>
          <a:p>
            <a:endParaRPr lang="ja-JP" altLang="en-US" sz="1200" b="1" cap="none" spc="0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5968959" y="5053015"/>
            <a:ext cx="41078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住民の安全を守る</a:t>
            </a:r>
            <a:endParaRPr lang="ja-JP" altLang="en-US" sz="2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4" name="図 5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" t="9919" r="15941" b="14170"/>
          <a:stretch/>
        </p:blipFill>
        <p:spPr>
          <a:xfrm>
            <a:off x="9799075" y="5196159"/>
            <a:ext cx="1840708" cy="1248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楕円 47"/>
          <p:cNvSpPr/>
          <p:nvPr/>
        </p:nvSpPr>
        <p:spPr>
          <a:xfrm>
            <a:off x="9889832" y="5016563"/>
            <a:ext cx="1789831" cy="53874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9815819" y="5127054"/>
            <a:ext cx="187021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cap="none" spc="0" dirty="0">
                <a:ln w="0"/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道路・公園</a:t>
            </a:r>
          </a:p>
        </p:txBody>
      </p:sp>
      <p:sp>
        <p:nvSpPr>
          <p:cNvPr id="57" name="フローチャート: 処理 56"/>
          <p:cNvSpPr/>
          <p:nvPr/>
        </p:nvSpPr>
        <p:spPr>
          <a:xfrm>
            <a:off x="142237" y="207351"/>
            <a:ext cx="11833779" cy="6501562"/>
          </a:xfrm>
          <a:prstGeom prst="flowChartProcess">
            <a:avLst/>
          </a:prstGeom>
          <a:noFill/>
          <a:ln w="762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460381" y="2556734"/>
            <a:ext cx="55437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b="1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いつでも安全で安心な暮らしを</a:t>
            </a:r>
          </a:p>
        </p:txBody>
      </p:sp>
      <p:sp>
        <p:nvSpPr>
          <p:cNvPr id="2" name="横巻き 1"/>
          <p:cNvSpPr/>
          <p:nvPr/>
        </p:nvSpPr>
        <p:spPr>
          <a:xfrm>
            <a:off x="282896" y="5996426"/>
            <a:ext cx="6157874" cy="638285"/>
          </a:xfrm>
          <a:prstGeom prst="horizontalScroll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私たちは、住民の未来に貢献できる公共サービスをめざしています</a:t>
            </a:r>
            <a:endParaRPr kumimoji="1" lang="ja-JP" altLang="en-US" sz="15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1" name="図 60"/>
          <p:cNvPicPr/>
          <p:nvPr/>
        </p:nvPicPr>
        <p:blipFill rotWithShape="1">
          <a:blip r:embed="rId4"/>
          <a:srcRect l="23718" t="19900" r="42591" b="43729"/>
          <a:stretch/>
        </p:blipFill>
        <p:spPr>
          <a:xfrm>
            <a:off x="6730223" y="3688160"/>
            <a:ext cx="1819275" cy="110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楕円 41"/>
          <p:cNvSpPr/>
          <p:nvPr/>
        </p:nvSpPr>
        <p:spPr>
          <a:xfrm>
            <a:off x="6633420" y="3488585"/>
            <a:ext cx="1120465" cy="53874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6580845" y="3576542"/>
            <a:ext cx="115855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cap="none" spc="0" dirty="0">
                <a:ln w="0"/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用 務</a:t>
            </a:r>
          </a:p>
        </p:txBody>
      </p:sp>
      <p:pic>
        <p:nvPicPr>
          <p:cNvPr id="62" name="図 61"/>
          <p:cNvPicPr/>
          <p:nvPr/>
        </p:nvPicPr>
        <p:blipFill rotWithShape="1">
          <a:blip r:embed="rId5"/>
          <a:srcRect l="25181" t="23631" r="42011" b="40311"/>
          <a:stretch/>
        </p:blipFill>
        <p:spPr>
          <a:xfrm>
            <a:off x="9750384" y="2149371"/>
            <a:ext cx="1889399" cy="1149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楕円 35"/>
          <p:cNvSpPr/>
          <p:nvPr/>
        </p:nvSpPr>
        <p:spPr>
          <a:xfrm>
            <a:off x="9783544" y="1829858"/>
            <a:ext cx="1120465" cy="53874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9749571" y="1944836"/>
            <a:ext cx="115062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cap="none" spc="0" dirty="0">
                <a:ln w="0"/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給 食</a:t>
            </a: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F59F60DD-D6E1-4AD2-A89B-B66BD3ABFCF3}"/>
              </a:ext>
            </a:extLst>
          </p:cNvPr>
          <p:cNvSpPr/>
          <p:nvPr/>
        </p:nvSpPr>
        <p:spPr>
          <a:xfrm>
            <a:off x="2708357" y="3097753"/>
            <a:ext cx="38377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16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公共サービスがストップすることは、住民生活に大きな影響を与えます。</a:t>
            </a:r>
            <a:endParaRPr lang="en-US" altLang="ja-JP" sz="1600" b="1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そのため、平常時をはじめ、</a:t>
            </a:r>
            <a:endParaRPr lang="en-US" altLang="ja-JP" sz="1600" b="1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災害時では、迅速に対応することで、住民や地域を守ります。</a:t>
            </a:r>
            <a:endParaRPr lang="en-US" altLang="ja-JP" sz="1600" b="1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5CE8850-9DDB-4F93-A32F-397C9EBD3CD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4" t="1" b="21555"/>
          <a:stretch/>
        </p:blipFill>
        <p:spPr>
          <a:xfrm>
            <a:off x="264817" y="2989659"/>
            <a:ext cx="2486593" cy="2873259"/>
          </a:xfrm>
          <a:prstGeom prst="rect">
            <a:avLst/>
          </a:prstGeom>
        </p:spPr>
      </p:pic>
      <p:pic>
        <p:nvPicPr>
          <p:cNvPr id="53" name="図 35">
            <a:extLst>
              <a:ext uri="{FF2B5EF4-FFF2-40B4-BE49-F238E27FC236}">
                <a16:creationId xmlns:a16="http://schemas.microsoft.com/office/drawing/2014/main" id="{6F85A44E-C5DB-496C-9F52-1BC98094F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032" y="5371978"/>
            <a:ext cx="273685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コンテンツ プレースホルダー 1">
            <a:extLst>
              <a:ext uri="{FF2B5EF4-FFF2-40B4-BE49-F238E27FC236}">
                <a16:creationId xmlns:a16="http://schemas.microsoft.com/office/drawing/2014/main" id="{1E3164C6-7EC5-4260-A333-5740010D3134}"/>
              </a:ext>
            </a:extLst>
          </p:cNvPr>
          <p:cNvSpPr txBox="1">
            <a:spLocks/>
          </p:cNvSpPr>
          <p:nvPr/>
        </p:nvSpPr>
        <p:spPr bwMode="auto">
          <a:xfrm>
            <a:off x="2962782" y="5624390"/>
            <a:ext cx="2478088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ありったけの現場力</a:t>
            </a:r>
            <a:endParaRPr lang="ja-JP" altLang="ja-JP" sz="1600" dirty="0">
              <a:latin typeface="ＭＳ Ｐゴシック" panose="020B060007020508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63" name="図 14" descr="C:\Users\takamatsu\Downloads\QR_836698.png">
            <a:extLst>
              <a:ext uri="{FF2B5EF4-FFF2-40B4-BE49-F238E27FC236}">
                <a16:creationId xmlns:a16="http://schemas.microsoft.com/office/drawing/2014/main" id="{E2AF904C-DC14-45B6-9272-D5306A65C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0" y="4683580"/>
            <a:ext cx="941600" cy="8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図 18" descr="C:\Users\takamatsu\Downloads\QR_836521.png">
            <a:extLst>
              <a:ext uri="{FF2B5EF4-FFF2-40B4-BE49-F238E27FC236}">
                <a16:creationId xmlns:a16="http://schemas.microsoft.com/office/drawing/2014/main" id="{5287B529-CF04-4AA7-A478-14BFE1689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81" y="4679695"/>
            <a:ext cx="972200" cy="9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図 19">
            <a:extLst>
              <a:ext uri="{FF2B5EF4-FFF2-40B4-BE49-F238E27FC236}">
                <a16:creationId xmlns:a16="http://schemas.microsoft.com/office/drawing/2014/main" id="{4D48FC0E-8F52-4930-8D28-99DFBD9DA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492" y="4682494"/>
            <a:ext cx="1032441" cy="8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866CB830-F648-4209-ACEB-3D1E7A01FD32}"/>
              </a:ext>
            </a:extLst>
          </p:cNvPr>
          <p:cNvSpPr/>
          <p:nvPr/>
        </p:nvSpPr>
        <p:spPr>
          <a:xfrm>
            <a:off x="264817" y="5828916"/>
            <a:ext cx="342866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1200" b="1" cap="none" spc="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能登半島地震では「現場力」を発揮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C77C93EE-3EBA-49AE-8C2A-8B68CBA4CD53}"/>
              </a:ext>
            </a:extLst>
          </p:cNvPr>
          <p:cNvSpPr/>
          <p:nvPr/>
        </p:nvSpPr>
        <p:spPr>
          <a:xfrm>
            <a:off x="2930806" y="4510687"/>
            <a:ext cx="342866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1200" b="1" cap="none" spc="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200" b="1" cap="none" spc="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各</a:t>
            </a:r>
            <a:r>
              <a:rPr lang="ja-JP" altLang="en-US" sz="12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現場で働いている人の思いを動画で紹介</a:t>
            </a:r>
            <a:r>
              <a:rPr lang="en-US" altLang="ja-JP" sz="1200" b="1" cap="none" spc="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lang="ja-JP" altLang="en-US" sz="1200" b="1" cap="none" spc="0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10CD6493-2DF4-4603-BD29-C678E41C7BEA}"/>
              </a:ext>
            </a:extLst>
          </p:cNvPr>
          <p:cNvSpPr/>
          <p:nvPr/>
        </p:nvSpPr>
        <p:spPr>
          <a:xfrm>
            <a:off x="5678188" y="5643026"/>
            <a:ext cx="83870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1600" b="1" cap="none" spc="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で検索</a:t>
            </a:r>
          </a:p>
        </p:txBody>
      </p:sp>
    </p:spTree>
    <p:extLst>
      <p:ext uri="{BB962C8B-B14F-4D97-AF65-F5344CB8AC3E}">
        <p14:creationId xmlns:p14="http://schemas.microsoft.com/office/powerpoint/2010/main" val="769974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20000"/>
              <a:lumOff val="80000"/>
            </a:schemeClr>
          </a:solidFill>
        </a:ln>
      </a:spPr>
      <a:bodyPr rtlCol="0" anchor="ctr"/>
      <a:lstStyle>
        <a:defPPr algn="r">
          <a:defRPr kumimoji="1" sz="1200" dirty="0" smtClean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366</Words>
  <Application>Microsoft Office PowerPoint</Application>
  <PresentationFormat>ワイド画面</PresentationFormat>
  <Paragraphs>42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HGS創英角ﾎﾟｯﾌﾟ体</vt:lpstr>
      <vt:lpstr>ＭＳ Ｐゴシック</vt:lpstr>
      <vt:lpstr>メイリオ</vt:lpstr>
      <vt:lpstr>游ゴシック</vt:lpstr>
      <vt:lpstr>游ゴシック Light</vt:lpstr>
      <vt:lpstr>Arial</vt:lpstr>
      <vt:lpstr>Times New Roman</vt:lpstr>
      <vt:lpstr>Office テーマ</vt:lpstr>
      <vt:lpstr>PowerPoint プレゼンテーション</vt:lpstr>
    </vt:vector>
  </TitlesOfParts>
  <Company>自治労本部用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自治労本部用</dc:creator>
  <cp:lastModifiedBy>佐藤 政則</cp:lastModifiedBy>
  <cp:revision>31</cp:revision>
  <cp:lastPrinted>2024-09-02T06:39:44Z</cp:lastPrinted>
  <dcterms:created xsi:type="dcterms:W3CDTF">2022-08-19T05:21:17Z</dcterms:created>
  <dcterms:modified xsi:type="dcterms:W3CDTF">2024-09-02T07:58:23Z</dcterms:modified>
</cp:coreProperties>
</file>